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2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Default Extension="png" ContentType="image/png"/>
  <Override PartName="/ppt/diagrams/colors2.xml" ContentType="application/vnd.openxmlformats-officedocument.drawingml.diagramColors+xml"/>
  <Override PartName="/ppt/notesSlides/notesSlide1.xml" ContentType="application/vnd.openxmlformats-officedocument.presentationml.notesSlide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slideLayouts/slideLayout25.xml" ContentType="application/vnd.openxmlformats-officedocument.presentationml.slideLayout+xml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diagrams/layout4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4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9" r:id="rId27"/>
    <p:sldId id="290" r:id="rId28"/>
    <p:sldId id="282" r:id="rId29"/>
    <p:sldId id="294" r:id="rId30"/>
    <p:sldId id="295" r:id="rId31"/>
    <p:sldId id="296" r:id="rId32"/>
    <p:sldId id="297" r:id="rId33"/>
    <p:sldId id="283" r:id="rId34"/>
    <p:sldId id="284" r:id="rId35"/>
    <p:sldId id="285" r:id="rId36"/>
    <p:sldId id="288" r:id="rId37"/>
    <p:sldId id="286" r:id="rId38"/>
    <p:sldId id="287" r:id="rId39"/>
    <p:sldId id="280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1470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Ankit Kumar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BETN1CS15017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CSE-A(3r</a:t>
          </a:r>
          <a:r>
            <a:rPr lang="en-US" baseline="30000" dirty="0" smtClean="0"/>
            <a:t>d</a:t>
          </a:r>
          <a:r>
            <a:rPr lang="en-US" dirty="0" smtClean="0"/>
            <a:t> 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95349C50-E1FB-4EE0-A005-5D6FE83AF668}" type="presOf" srcId="{4A4D65D3-61CF-41F2-AA19-D67204B28BEB}" destId="{853B81D4-16E1-4817-87DF-7824728E41C8}" srcOrd="0" destOrd="0" presId="urn:microsoft.com/office/officeart/2005/8/layout/vList3"/>
    <dgm:cxn modelId="{86C23E47-5CC3-4B79-AC64-D7A3EA5DB317}" type="presOf" srcId="{C684A454-DC43-4F0D-B5B5-9AC9533374AB}" destId="{99BA96B9-A9E3-4BB8-8D3C-7386F9FF7CA7}" srcOrd="0" destOrd="0" presId="urn:microsoft.com/office/officeart/2005/8/layout/vList3"/>
    <dgm:cxn modelId="{B8BB962A-ACBA-4C40-A46B-A9B2F5B68B9C}" type="presOf" srcId="{3FDF0A14-1AEC-420D-97E2-8D0667A43081}" destId="{8D81A88B-70C6-47EF-87E8-AED1AED246C6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FC76AFA2-2BE9-4499-96D7-37E813002E4D}" type="presOf" srcId="{8F2A78C9-78FE-4C5E-87E8-A3F327585882}" destId="{07129289-B0B4-4E02-8106-9C7D82436CBA}" srcOrd="0" destOrd="0" presId="urn:microsoft.com/office/officeart/2005/8/layout/vList3"/>
    <dgm:cxn modelId="{1478699D-3B38-478B-81AA-032772288E2D}" type="presParOf" srcId="{8D81A88B-70C6-47EF-87E8-AED1AED246C6}" destId="{55E1E39F-EF82-4987-B297-2BD373A9E7A6}" srcOrd="0" destOrd="0" presId="urn:microsoft.com/office/officeart/2005/8/layout/vList3"/>
    <dgm:cxn modelId="{9BFCAB19-60F5-47D0-8055-E7923E9A726B}" type="presParOf" srcId="{55E1E39F-EF82-4987-B297-2BD373A9E7A6}" destId="{B1CF1A2E-B479-4E4F-B65D-97AEB228E364}" srcOrd="0" destOrd="0" presId="urn:microsoft.com/office/officeart/2005/8/layout/vList3"/>
    <dgm:cxn modelId="{1EDBC96B-6C2D-4C52-8AA8-4AED8616D647}" type="presParOf" srcId="{55E1E39F-EF82-4987-B297-2BD373A9E7A6}" destId="{07129289-B0B4-4E02-8106-9C7D82436CBA}" srcOrd="1" destOrd="0" presId="urn:microsoft.com/office/officeart/2005/8/layout/vList3"/>
    <dgm:cxn modelId="{429C4122-AB27-40C3-893C-77151EBF052C}" type="presParOf" srcId="{8D81A88B-70C6-47EF-87E8-AED1AED246C6}" destId="{B4E7F284-176B-492D-9075-2D396540C249}" srcOrd="1" destOrd="0" presId="urn:microsoft.com/office/officeart/2005/8/layout/vList3"/>
    <dgm:cxn modelId="{AE935240-D0C8-4F48-81CE-274FA61AC48E}" type="presParOf" srcId="{8D81A88B-70C6-47EF-87E8-AED1AED246C6}" destId="{7F98A503-119D-4B0A-B443-84B1F8C47F7F}" srcOrd="2" destOrd="0" presId="urn:microsoft.com/office/officeart/2005/8/layout/vList3"/>
    <dgm:cxn modelId="{7E868A3E-166A-4704-B907-78E7FD90DEE9}" type="presParOf" srcId="{7F98A503-119D-4B0A-B443-84B1F8C47F7F}" destId="{58A33127-92F1-41D0-87E3-EB350AAB62D1}" srcOrd="0" destOrd="0" presId="urn:microsoft.com/office/officeart/2005/8/layout/vList3"/>
    <dgm:cxn modelId="{A01A60C2-52F7-4440-939F-DD6A2948FFB0}" type="presParOf" srcId="{7F98A503-119D-4B0A-B443-84B1F8C47F7F}" destId="{853B81D4-16E1-4817-87DF-7824728E41C8}" srcOrd="1" destOrd="0" presId="urn:microsoft.com/office/officeart/2005/8/layout/vList3"/>
    <dgm:cxn modelId="{3FE0635E-6352-4A9F-8D8B-E9F08F852E78}" type="presParOf" srcId="{8D81A88B-70C6-47EF-87E8-AED1AED246C6}" destId="{FDDA44A8-3335-45C8-98A0-4F38C7A32F96}" srcOrd="3" destOrd="0" presId="urn:microsoft.com/office/officeart/2005/8/layout/vList3"/>
    <dgm:cxn modelId="{E02622ED-0949-4972-948F-9E3160A0EF15}" type="presParOf" srcId="{8D81A88B-70C6-47EF-87E8-AED1AED246C6}" destId="{086E6384-AF4C-484E-93F1-676F8381C9E4}" srcOrd="4" destOrd="0" presId="urn:microsoft.com/office/officeart/2005/8/layout/vList3"/>
    <dgm:cxn modelId="{597DC674-7B45-4030-8D83-C43DDB69A282}" type="presParOf" srcId="{086E6384-AF4C-484E-93F1-676F8381C9E4}" destId="{2FDE7949-C1AD-4B3C-ACC2-637C86CA93F3}" srcOrd="0" destOrd="0" presId="urn:microsoft.com/office/officeart/2005/8/layout/vList3"/>
    <dgm:cxn modelId="{E989782E-E48A-46BD-8CCE-EBC6010A98CB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Bharti Parmar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BETN1CS15032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CSE-A(3r</a:t>
          </a:r>
          <a:r>
            <a:rPr lang="en-US" baseline="30000" dirty="0" smtClean="0"/>
            <a:t>d</a:t>
          </a:r>
          <a:r>
            <a:rPr lang="en-US" dirty="0" smtClean="0"/>
            <a:t> </a:t>
          </a:r>
          <a:r>
            <a:rPr lang="en-US" dirty="0" smtClean="0"/>
            <a:t>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 custLinFactNeighborX="228" custLinFactNeighborY="-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5649EA76-5A1B-4345-8A2D-9502A41D1F9A}" type="presOf" srcId="{4A4D65D3-61CF-41F2-AA19-D67204B28BEB}" destId="{853B81D4-16E1-4817-87DF-7824728E41C8}" srcOrd="0" destOrd="0" presId="urn:microsoft.com/office/officeart/2005/8/layout/vList3"/>
    <dgm:cxn modelId="{0A9CCE54-87F4-453E-BD9C-861C3715A5FE}" type="presOf" srcId="{C684A454-DC43-4F0D-B5B5-9AC9533374AB}" destId="{99BA96B9-A9E3-4BB8-8D3C-7386F9FF7CA7}" srcOrd="0" destOrd="0" presId="urn:microsoft.com/office/officeart/2005/8/layout/vList3"/>
    <dgm:cxn modelId="{B0B09948-103E-4287-B010-934E46CBAABF}" type="presOf" srcId="{8F2A78C9-78FE-4C5E-87E8-A3F327585882}" destId="{07129289-B0B4-4E02-8106-9C7D82436CBA}" srcOrd="0" destOrd="0" presId="urn:microsoft.com/office/officeart/2005/8/layout/vList3"/>
    <dgm:cxn modelId="{F7E336CB-6828-4B23-BEA6-F6AA31765E6E}" type="presOf" srcId="{3FDF0A14-1AEC-420D-97E2-8D0667A43081}" destId="{8D81A88B-70C6-47EF-87E8-AED1AED246C6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9B6C6392-5A79-487A-B63E-123506D885F6}" type="presParOf" srcId="{8D81A88B-70C6-47EF-87E8-AED1AED246C6}" destId="{55E1E39F-EF82-4987-B297-2BD373A9E7A6}" srcOrd="0" destOrd="0" presId="urn:microsoft.com/office/officeart/2005/8/layout/vList3"/>
    <dgm:cxn modelId="{280C2CAC-0DFA-4A0E-A9FA-8643BE0ACB76}" type="presParOf" srcId="{55E1E39F-EF82-4987-B297-2BD373A9E7A6}" destId="{B1CF1A2E-B479-4E4F-B65D-97AEB228E364}" srcOrd="0" destOrd="0" presId="urn:microsoft.com/office/officeart/2005/8/layout/vList3"/>
    <dgm:cxn modelId="{3891638D-1055-4C8A-904F-0C8B52DF354E}" type="presParOf" srcId="{55E1E39F-EF82-4987-B297-2BD373A9E7A6}" destId="{07129289-B0B4-4E02-8106-9C7D82436CBA}" srcOrd="1" destOrd="0" presId="urn:microsoft.com/office/officeart/2005/8/layout/vList3"/>
    <dgm:cxn modelId="{9F2DCDF6-E934-41A5-9F69-A2614B4C5229}" type="presParOf" srcId="{8D81A88B-70C6-47EF-87E8-AED1AED246C6}" destId="{B4E7F284-176B-492D-9075-2D396540C249}" srcOrd="1" destOrd="0" presId="urn:microsoft.com/office/officeart/2005/8/layout/vList3"/>
    <dgm:cxn modelId="{E0A40973-A6AB-4C29-8030-A052E64117A9}" type="presParOf" srcId="{8D81A88B-70C6-47EF-87E8-AED1AED246C6}" destId="{7F98A503-119D-4B0A-B443-84B1F8C47F7F}" srcOrd="2" destOrd="0" presId="urn:microsoft.com/office/officeart/2005/8/layout/vList3"/>
    <dgm:cxn modelId="{834D0B46-3367-410D-8E2E-2DE1053FCEE4}" type="presParOf" srcId="{7F98A503-119D-4B0A-B443-84B1F8C47F7F}" destId="{58A33127-92F1-41D0-87E3-EB350AAB62D1}" srcOrd="0" destOrd="0" presId="urn:microsoft.com/office/officeart/2005/8/layout/vList3"/>
    <dgm:cxn modelId="{0286119E-F3F8-4353-A9C4-619640586BF2}" type="presParOf" srcId="{7F98A503-119D-4B0A-B443-84B1F8C47F7F}" destId="{853B81D4-16E1-4817-87DF-7824728E41C8}" srcOrd="1" destOrd="0" presId="urn:microsoft.com/office/officeart/2005/8/layout/vList3"/>
    <dgm:cxn modelId="{3A1DC8DD-C18D-4B83-AC0B-865F082B429F}" type="presParOf" srcId="{8D81A88B-70C6-47EF-87E8-AED1AED246C6}" destId="{FDDA44A8-3335-45C8-98A0-4F38C7A32F96}" srcOrd="3" destOrd="0" presId="urn:microsoft.com/office/officeart/2005/8/layout/vList3"/>
    <dgm:cxn modelId="{01009A77-4B33-40E0-A3B1-220A805BF0EF}" type="presParOf" srcId="{8D81A88B-70C6-47EF-87E8-AED1AED246C6}" destId="{086E6384-AF4C-484E-93F1-676F8381C9E4}" srcOrd="4" destOrd="0" presId="urn:microsoft.com/office/officeart/2005/8/layout/vList3"/>
    <dgm:cxn modelId="{2504A12E-1A17-4656-B3C3-CFB3702ADD70}" type="presParOf" srcId="{086E6384-AF4C-484E-93F1-676F8381C9E4}" destId="{2FDE7949-C1AD-4B3C-ACC2-637C86CA93F3}" srcOrd="0" destOrd="0" presId="urn:microsoft.com/office/officeart/2005/8/layout/vList3"/>
    <dgm:cxn modelId="{406C0CDC-23F0-48E8-89AF-496CEA5C1425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Atul  Anand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BETN1CS15028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CSE-A(3r</a:t>
          </a:r>
          <a:r>
            <a:rPr lang="en-US" baseline="30000" dirty="0" smtClean="0"/>
            <a:t>d</a:t>
          </a:r>
          <a:r>
            <a:rPr lang="en-US" dirty="0" smtClean="0"/>
            <a:t> 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1511F2A6-5322-4F10-9A06-98FE679FB544}" type="presOf" srcId="{3FDF0A14-1AEC-420D-97E2-8D0667A43081}" destId="{8D81A88B-70C6-47EF-87E8-AED1AED246C6}" srcOrd="0" destOrd="0" presId="urn:microsoft.com/office/officeart/2005/8/layout/vList3"/>
    <dgm:cxn modelId="{FAB8C0AF-06EF-484C-A560-28E076D31ED2}" type="presOf" srcId="{C684A454-DC43-4F0D-B5B5-9AC9533374AB}" destId="{99BA96B9-A9E3-4BB8-8D3C-7386F9FF7CA7}" srcOrd="0" destOrd="0" presId="urn:microsoft.com/office/officeart/2005/8/layout/vList3"/>
    <dgm:cxn modelId="{0102D962-956A-4806-B1E2-1F81DCE48481}" type="presOf" srcId="{4A4D65D3-61CF-41F2-AA19-D67204B28BEB}" destId="{853B81D4-16E1-4817-87DF-7824728E41C8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A19B3018-BD0E-4C45-A56A-804BFBEDD413}" type="presOf" srcId="{8F2A78C9-78FE-4C5E-87E8-A3F327585882}" destId="{07129289-B0B4-4E02-8106-9C7D82436CBA}" srcOrd="0" destOrd="0" presId="urn:microsoft.com/office/officeart/2005/8/layout/vList3"/>
    <dgm:cxn modelId="{E3E188BD-56BA-4B6F-9E81-852061F665D3}" type="presParOf" srcId="{8D81A88B-70C6-47EF-87E8-AED1AED246C6}" destId="{55E1E39F-EF82-4987-B297-2BD373A9E7A6}" srcOrd="0" destOrd="0" presId="urn:microsoft.com/office/officeart/2005/8/layout/vList3"/>
    <dgm:cxn modelId="{03126005-2789-4CD8-B505-C81F870591A0}" type="presParOf" srcId="{55E1E39F-EF82-4987-B297-2BD373A9E7A6}" destId="{B1CF1A2E-B479-4E4F-B65D-97AEB228E364}" srcOrd="0" destOrd="0" presId="urn:microsoft.com/office/officeart/2005/8/layout/vList3"/>
    <dgm:cxn modelId="{DD9B4701-84E5-4675-930D-ECA3A642B117}" type="presParOf" srcId="{55E1E39F-EF82-4987-B297-2BD373A9E7A6}" destId="{07129289-B0B4-4E02-8106-9C7D82436CBA}" srcOrd="1" destOrd="0" presId="urn:microsoft.com/office/officeart/2005/8/layout/vList3"/>
    <dgm:cxn modelId="{DE53F647-5DAA-40E8-B968-717E604E9920}" type="presParOf" srcId="{8D81A88B-70C6-47EF-87E8-AED1AED246C6}" destId="{B4E7F284-176B-492D-9075-2D396540C249}" srcOrd="1" destOrd="0" presId="urn:microsoft.com/office/officeart/2005/8/layout/vList3"/>
    <dgm:cxn modelId="{B3418DA9-E014-48A1-8E4E-0053DFF7982B}" type="presParOf" srcId="{8D81A88B-70C6-47EF-87E8-AED1AED246C6}" destId="{7F98A503-119D-4B0A-B443-84B1F8C47F7F}" srcOrd="2" destOrd="0" presId="urn:microsoft.com/office/officeart/2005/8/layout/vList3"/>
    <dgm:cxn modelId="{738AD08A-7468-4677-BBD6-B0EDCD742059}" type="presParOf" srcId="{7F98A503-119D-4B0A-B443-84B1F8C47F7F}" destId="{58A33127-92F1-41D0-87E3-EB350AAB62D1}" srcOrd="0" destOrd="0" presId="urn:microsoft.com/office/officeart/2005/8/layout/vList3"/>
    <dgm:cxn modelId="{FB9CD5CD-6AD5-45AE-9E60-7AC30B3177D9}" type="presParOf" srcId="{7F98A503-119D-4B0A-B443-84B1F8C47F7F}" destId="{853B81D4-16E1-4817-87DF-7824728E41C8}" srcOrd="1" destOrd="0" presId="urn:microsoft.com/office/officeart/2005/8/layout/vList3"/>
    <dgm:cxn modelId="{4C6C63F0-4712-4EBF-83BC-58B2513106A8}" type="presParOf" srcId="{8D81A88B-70C6-47EF-87E8-AED1AED246C6}" destId="{FDDA44A8-3335-45C8-98A0-4F38C7A32F96}" srcOrd="3" destOrd="0" presId="urn:microsoft.com/office/officeart/2005/8/layout/vList3"/>
    <dgm:cxn modelId="{EECD3BFE-605C-4C17-8BAB-D878E014E799}" type="presParOf" srcId="{8D81A88B-70C6-47EF-87E8-AED1AED246C6}" destId="{086E6384-AF4C-484E-93F1-676F8381C9E4}" srcOrd="4" destOrd="0" presId="urn:microsoft.com/office/officeart/2005/8/layout/vList3"/>
    <dgm:cxn modelId="{93B137CA-7007-4EBD-AC54-B48DA22E4E9B}" type="presParOf" srcId="{086E6384-AF4C-484E-93F1-676F8381C9E4}" destId="{2FDE7949-C1AD-4B3C-ACC2-637C86CA93F3}" srcOrd="0" destOrd="0" presId="urn:microsoft.com/office/officeart/2005/8/layout/vList3"/>
    <dgm:cxn modelId="{C1D83448-1E40-48FE-A3C1-01C1E0D426A0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Atul  Anand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BETN1CS15028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CSE-A(2</a:t>
          </a:r>
          <a:r>
            <a:rPr lang="en-US" baseline="30000" dirty="0" smtClean="0"/>
            <a:t>nd</a:t>
          </a:r>
          <a:r>
            <a:rPr lang="en-US" dirty="0" smtClean="0"/>
            <a:t> 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 custLinFactNeighborX="1739" custLinFactNeighborY="-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59E3E3-6A42-4E85-9DC0-7CA940077BB6}" type="presOf" srcId="{C684A454-DC43-4F0D-B5B5-9AC9533374AB}" destId="{99BA96B9-A9E3-4BB8-8D3C-7386F9FF7CA7}" srcOrd="0" destOrd="0" presId="urn:microsoft.com/office/officeart/2005/8/layout/vList3"/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1D65B952-1876-401A-B008-17333F6E2BA2}" type="presOf" srcId="{8F2A78C9-78FE-4C5E-87E8-A3F327585882}" destId="{07129289-B0B4-4E02-8106-9C7D82436CBA}" srcOrd="0" destOrd="0" presId="urn:microsoft.com/office/officeart/2005/8/layout/vList3"/>
    <dgm:cxn modelId="{27F30D9C-C488-4837-AB39-856FFE2411D1}" type="presOf" srcId="{3FDF0A14-1AEC-420D-97E2-8D0667A43081}" destId="{8D81A88B-70C6-47EF-87E8-AED1AED246C6}" srcOrd="0" destOrd="0" presId="urn:microsoft.com/office/officeart/2005/8/layout/vList3"/>
    <dgm:cxn modelId="{A900EAF2-3C48-4026-B3D4-C1ADDA860CA7}" type="presOf" srcId="{4A4D65D3-61CF-41F2-AA19-D67204B28BEB}" destId="{853B81D4-16E1-4817-87DF-7824728E41C8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5A6381F9-7B64-49E9-ABAF-5420BEF98554}" type="presParOf" srcId="{8D81A88B-70C6-47EF-87E8-AED1AED246C6}" destId="{55E1E39F-EF82-4987-B297-2BD373A9E7A6}" srcOrd="0" destOrd="0" presId="urn:microsoft.com/office/officeart/2005/8/layout/vList3"/>
    <dgm:cxn modelId="{EAEB30BD-D92C-4128-8B66-5E25D3FF5491}" type="presParOf" srcId="{55E1E39F-EF82-4987-B297-2BD373A9E7A6}" destId="{B1CF1A2E-B479-4E4F-B65D-97AEB228E364}" srcOrd="0" destOrd="0" presId="urn:microsoft.com/office/officeart/2005/8/layout/vList3"/>
    <dgm:cxn modelId="{B3E9BC4F-D8D4-4E20-A1A2-3351C25AD24C}" type="presParOf" srcId="{55E1E39F-EF82-4987-B297-2BD373A9E7A6}" destId="{07129289-B0B4-4E02-8106-9C7D82436CBA}" srcOrd="1" destOrd="0" presId="urn:microsoft.com/office/officeart/2005/8/layout/vList3"/>
    <dgm:cxn modelId="{0409EE38-7F35-45D9-BABA-36B52C118E33}" type="presParOf" srcId="{8D81A88B-70C6-47EF-87E8-AED1AED246C6}" destId="{B4E7F284-176B-492D-9075-2D396540C249}" srcOrd="1" destOrd="0" presId="urn:microsoft.com/office/officeart/2005/8/layout/vList3"/>
    <dgm:cxn modelId="{A18DDB31-7218-4142-BB3B-B041B08F46A8}" type="presParOf" srcId="{8D81A88B-70C6-47EF-87E8-AED1AED246C6}" destId="{7F98A503-119D-4B0A-B443-84B1F8C47F7F}" srcOrd="2" destOrd="0" presId="urn:microsoft.com/office/officeart/2005/8/layout/vList3"/>
    <dgm:cxn modelId="{B6A0BE9A-AEEE-4577-BFFC-4DEDFB5F87AE}" type="presParOf" srcId="{7F98A503-119D-4B0A-B443-84B1F8C47F7F}" destId="{58A33127-92F1-41D0-87E3-EB350AAB62D1}" srcOrd="0" destOrd="0" presId="urn:microsoft.com/office/officeart/2005/8/layout/vList3"/>
    <dgm:cxn modelId="{E8E6A5D2-0412-4053-A518-ECF19ED629AD}" type="presParOf" srcId="{7F98A503-119D-4B0A-B443-84B1F8C47F7F}" destId="{853B81D4-16E1-4817-87DF-7824728E41C8}" srcOrd="1" destOrd="0" presId="urn:microsoft.com/office/officeart/2005/8/layout/vList3"/>
    <dgm:cxn modelId="{BDAF969A-B4FC-4D8B-81E4-75A8D5317FE2}" type="presParOf" srcId="{8D81A88B-70C6-47EF-87E8-AED1AED246C6}" destId="{FDDA44A8-3335-45C8-98A0-4F38C7A32F96}" srcOrd="3" destOrd="0" presId="urn:microsoft.com/office/officeart/2005/8/layout/vList3"/>
    <dgm:cxn modelId="{E938C2CD-7F9F-4C79-90A3-3A0D3973AA68}" type="presParOf" srcId="{8D81A88B-70C6-47EF-87E8-AED1AED246C6}" destId="{086E6384-AF4C-484E-93F1-676F8381C9E4}" srcOrd="4" destOrd="0" presId="urn:microsoft.com/office/officeart/2005/8/layout/vList3"/>
    <dgm:cxn modelId="{31538010-25F2-4F39-84EA-3391576F7598}" type="presParOf" srcId="{086E6384-AF4C-484E-93F1-676F8381C9E4}" destId="{2FDE7949-C1AD-4B3C-ACC2-637C86CA93F3}" srcOrd="0" destOrd="0" presId="urn:microsoft.com/office/officeart/2005/8/layout/vList3"/>
    <dgm:cxn modelId="{D8EDCE82-4EEE-4731-BB06-D7489B7444A9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Bharti Parmar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BETN1CS15032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CSE-A(3r</a:t>
          </a:r>
          <a:r>
            <a:rPr lang="en-US" baseline="30000" dirty="0" smtClean="0"/>
            <a:t>d</a:t>
          </a:r>
          <a:r>
            <a:rPr lang="en-US" dirty="0" smtClean="0"/>
            <a:t> </a:t>
          </a:r>
          <a:r>
            <a:rPr lang="en-US" dirty="0" smtClean="0"/>
            <a:t>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 custLinFactNeighborX="228" custLinFactNeighborY="-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E6CD6A8B-7517-4FF2-8A38-9163067BDC54}" type="presOf" srcId="{C684A454-DC43-4F0D-B5B5-9AC9533374AB}" destId="{99BA96B9-A9E3-4BB8-8D3C-7386F9FF7CA7}" srcOrd="0" destOrd="0" presId="urn:microsoft.com/office/officeart/2005/8/layout/vList3"/>
    <dgm:cxn modelId="{60D20247-67A4-482B-9C58-829436439D25}" type="presOf" srcId="{8F2A78C9-78FE-4C5E-87E8-A3F327585882}" destId="{07129289-B0B4-4E02-8106-9C7D82436CBA}" srcOrd="0" destOrd="0" presId="urn:microsoft.com/office/officeart/2005/8/layout/vList3"/>
    <dgm:cxn modelId="{09A6FC33-9E4C-4F6E-BA7D-8AAE2B9E7C3D}" type="presOf" srcId="{4A4D65D3-61CF-41F2-AA19-D67204B28BEB}" destId="{853B81D4-16E1-4817-87DF-7824728E41C8}" srcOrd="0" destOrd="0" presId="urn:microsoft.com/office/officeart/2005/8/layout/vList3"/>
    <dgm:cxn modelId="{0A0A7E99-6E5F-4A7E-923A-4E7EF8C694AF}" type="presOf" srcId="{3FDF0A14-1AEC-420D-97E2-8D0667A43081}" destId="{8D81A88B-70C6-47EF-87E8-AED1AED246C6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EFAE6630-22B3-4AE6-9A53-07FFB2C99FC2}" type="presParOf" srcId="{8D81A88B-70C6-47EF-87E8-AED1AED246C6}" destId="{55E1E39F-EF82-4987-B297-2BD373A9E7A6}" srcOrd="0" destOrd="0" presId="urn:microsoft.com/office/officeart/2005/8/layout/vList3"/>
    <dgm:cxn modelId="{EF91A1DB-8A2D-43AE-A684-F38E7F34139A}" type="presParOf" srcId="{55E1E39F-EF82-4987-B297-2BD373A9E7A6}" destId="{B1CF1A2E-B479-4E4F-B65D-97AEB228E364}" srcOrd="0" destOrd="0" presId="urn:microsoft.com/office/officeart/2005/8/layout/vList3"/>
    <dgm:cxn modelId="{8B3BB397-4DCB-42AA-9C0D-1E271F4A4803}" type="presParOf" srcId="{55E1E39F-EF82-4987-B297-2BD373A9E7A6}" destId="{07129289-B0B4-4E02-8106-9C7D82436CBA}" srcOrd="1" destOrd="0" presId="urn:microsoft.com/office/officeart/2005/8/layout/vList3"/>
    <dgm:cxn modelId="{D3BCE8F3-3697-46EA-AD6F-9A2E3796A391}" type="presParOf" srcId="{8D81A88B-70C6-47EF-87E8-AED1AED246C6}" destId="{B4E7F284-176B-492D-9075-2D396540C249}" srcOrd="1" destOrd="0" presId="urn:microsoft.com/office/officeart/2005/8/layout/vList3"/>
    <dgm:cxn modelId="{F17FE8B4-081C-458B-8DF2-B4A26AA4C309}" type="presParOf" srcId="{8D81A88B-70C6-47EF-87E8-AED1AED246C6}" destId="{7F98A503-119D-4B0A-B443-84B1F8C47F7F}" srcOrd="2" destOrd="0" presId="urn:microsoft.com/office/officeart/2005/8/layout/vList3"/>
    <dgm:cxn modelId="{0D6DAB68-66DD-4B8B-A76B-3B2E2988DC2A}" type="presParOf" srcId="{7F98A503-119D-4B0A-B443-84B1F8C47F7F}" destId="{58A33127-92F1-41D0-87E3-EB350AAB62D1}" srcOrd="0" destOrd="0" presId="urn:microsoft.com/office/officeart/2005/8/layout/vList3"/>
    <dgm:cxn modelId="{C5FD035B-D676-4253-B035-2D74F2615A33}" type="presParOf" srcId="{7F98A503-119D-4B0A-B443-84B1F8C47F7F}" destId="{853B81D4-16E1-4817-87DF-7824728E41C8}" srcOrd="1" destOrd="0" presId="urn:microsoft.com/office/officeart/2005/8/layout/vList3"/>
    <dgm:cxn modelId="{63B61095-57E2-406E-8CF4-9EDF1D112A55}" type="presParOf" srcId="{8D81A88B-70C6-47EF-87E8-AED1AED246C6}" destId="{FDDA44A8-3335-45C8-98A0-4F38C7A32F96}" srcOrd="3" destOrd="0" presId="urn:microsoft.com/office/officeart/2005/8/layout/vList3"/>
    <dgm:cxn modelId="{AEC172E7-0247-4ADE-841A-B621F4F7D83A}" type="presParOf" srcId="{8D81A88B-70C6-47EF-87E8-AED1AED246C6}" destId="{086E6384-AF4C-484E-93F1-676F8381C9E4}" srcOrd="4" destOrd="0" presId="urn:microsoft.com/office/officeart/2005/8/layout/vList3"/>
    <dgm:cxn modelId="{B4B158E2-979A-4FC5-A02C-385D40859035}" type="presParOf" srcId="{086E6384-AF4C-484E-93F1-676F8381C9E4}" destId="{2FDE7949-C1AD-4B3C-ACC2-637C86CA93F3}" srcOrd="0" destOrd="0" presId="urn:microsoft.com/office/officeart/2005/8/layout/vList3"/>
    <dgm:cxn modelId="{F84E40FF-722E-47E7-BDDF-8B47E40D4713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FDF0A14-1AEC-420D-97E2-8D0667A43081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F2A78C9-78FE-4C5E-87E8-A3F327585882}">
      <dgm:prSet/>
      <dgm:spPr/>
      <dgm:t>
        <a:bodyPr/>
        <a:lstStyle/>
        <a:p>
          <a:pPr rtl="0"/>
          <a:r>
            <a:rPr lang="en-US" dirty="0" smtClean="0"/>
            <a:t>Ankit Kumar</a:t>
          </a:r>
          <a:endParaRPr lang="en-US" dirty="0"/>
        </a:p>
      </dgm:t>
    </dgm:pt>
    <dgm:pt modelId="{1D171B88-6011-4A51-9B30-750E2747D4B1}" type="parTrans" cxnId="{278A8F09-E33A-438A-8218-175C886C578D}">
      <dgm:prSet/>
      <dgm:spPr/>
      <dgm:t>
        <a:bodyPr/>
        <a:lstStyle/>
        <a:p>
          <a:endParaRPr lang="en-US"/>
        </a:p>
      </dgm:t>
    </dgm:pt>
    <dgm:pt modelId="{D3C25F1C-D11C-4EA9-80C2-57688C7F0C24}" type="sibTrans" cxnId="{278A8F09-E33A-438A-8218-175C886C578D}">
      <dgm:prSet/>
      <dgm:spPr/>
      <dgm:t>
        <a:bodyPr/>
        <a:lstStyle/>
        <a:p>
          <a:endParaRPr lang="en-US"/>
        </a:p>
      </dgm:t>
    </dgm:pt>
    <dgm:pt modelId="{4A4D65D3-61CF-41F2-AA19-D67204B28BEB}">
      <dgm:prSet/>
      <dgm:spPr/>
      <dgm:t>
        <a:bodyPr/>
        <a:lstStyle/>
        <a:p>
          <a:pPr rtl="0"/>
          <a:r>
            <a:rPr lang="en-US" dirty="0" smtClean="0"/>
            <a:t>BETN1CS15017</a:t>
          </a:r>
          <a:endParaRPr lang="en-US" dirty="0"/>
        </a:p>
      </dgm:t>
    </dgm:pt>
    <dgm:pt modelId="{D8B8728C-6391-49B0-A424-AB1B75B421FC}" type="parTrans" cxnId="{889D8422-F8DE-4AC2-961A-40EDB8428CC4}">
      <dgm:prSet/>
      <dgm:spPr/>
      <dgm:t>
        <a:bodyPr/>
        <a:lstStyle/>
        <a:p>
          <a:endParaRPr lang="en-US"/>
        </a:p>
      </dgm:t>
    </dgm:pt>
    <dgm:pt modelId="{C379967E-EB5B-4C9E-8902-FB1EDA606499}" type="sibTrans" cxnId="{889D8422-F8DE-4AC2-961A-40EDB8428CC4}">
      <dgm:prSet/>
      <dgm:spPr/>
      <dgm:t>
        <a:bodyPr/>
        <a:lstStyle/>
        <a:p>
          <a:endParaRPr lang="en-US"/>
        </a:p>
      </dgm:t>
    </dgm:pt>
    <dgm:pt modelId="{C684A454-DC43-4F0D-B5B5-9AC9533374AB}">
      <dgm:prSet/>
      <dgm:spPr>
        <a:solidFill>
          <a:srgbClr val="92D050"/>
        </a:solidFill>
      </dgm:spPr>
      <dgm:t>
        <a:bodyPr/>
        <a:lstStyle/>
        <a:p>
          <a:pPr rtl="0"/>
          <a:r>
            <a:rPr lang="en-US" dirty="0" smtClean="0"/>
            <a:t>CSE-A(3r</a:t>
          </a:r>
          <a:r>
            <a:rPr lang="en-US" baseline="30000" dirty="0" smtClean="0"/>
            <a:t>d</a:t>
          </a:r>
          <a:r>
            <a:rPr lang="en-US" dirty="0" smtClean="0"/>
            <a:t> Yr.)</a:t>
          </a:r>
          <a:endParaRPr lang="en-US" dirty="0"/>
        </a:p>
      </dgm:t>
    </dgm:pt>
    <dgm:pt modelId="{40369706-6B00-4650-BAFA-5B72971F63CC}" type="parTrans" cxnId="{D52E5D86-F5AC-4A5C-B240-31D0DEBBD144}">
      <dgm:prSet/>
      <dgm:spPr/>
      <dgm:t>
        <a:bodyPr/>
        <a:lstStyle/>
        <a:p>
          <a:endParaRPr lang="en-US"/>
        </a:p>
      </dgm:t>
    </dgm:pt>
    <dgm:pt modelId="{E39C7244-E07C-47BF-99E5-430B6028A5D6}" type="sibTrans" cxnId="{D52E5D86-F5AC-4A5C-B240-31D0DEBBD144}">
      <dgm:prSet/>
      <dgm:spPr/>
      <dgm:t>
        <a:bodyPr/>
        <a:lstStyle/>
        <a:p>
          <a:endParaRPr lang="en-US"/>
        </a:p>
      </dgm:t>
    </dgm:pt>
    <dgm:pt modelId="{8D81A88B-70C6-47EF-87E8-AED1AED246C6}" type="pres">
      <dgm:prSet presAssocID="{3FDF0A14-1AEC-420D-97E2-8D0667A4308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E1E39F-EF82-4987-B297-2BD373A9E7A6}" type="pres">
      <dgm:prSet presAssocID="{8F2A78C9-78FE-4C5E-87E8-A3F327585882}" presName="composite" presStyleCnt="0"/>
      <dgm:spPr/>
    </dgm:pt>
    <dgm:pt modelId="{B1CF1A2E-B479-4E4F-B65D-97AEB228E364}" type="pres">
      <dgm:prSet presAssocID="{8F2A78C9-78FE-4C5E-87E8-A3F327585882}" presName="imgShp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7129289-B0B4-4E02-8106-9C7D82436CBA}" type="pres">
      <dgm:prSet presAssocID="{8F2A78C9-78FE-4C5E-87E8-A3F327585882}" presName="txShp" presStyleLbl="node1" presStyleIdx="0" presStyleCnt="3" custScaleX="1135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7F284-176B-492D-9075-2D396540C249}" type="pres">
      <dgm:prSet presAssocID="{D3C25F1C-D11C-4EA9-80C2-57688C7F0C24}" presName="spacing" presStyleCnt="0"/>
      <dgm:spPr/>
    </dgm:pt>
    <dgm:pt modelId="{7F98A503-119D-4B0A-B443-84B1F8C47F7F}" type="pres">
      <dgm:prSet presAssocID="{4A4D65D3-61CF-41F2-AA19-D67204B28BEB}" presName="composite" presStyleCnt="0"/>
      <dgm:spPr/>
    </dgm:pt>
    <dgm:pt modelId="{58A33127-92F1-41D0-87E3-EB350AAB62D1}" type="pres">
      <dgm:prSet presAssocID="{4A4D65D3-61CF-41F2-AA19-D67204B28BEB}" presName="imgShp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853B81D4-16E1-4817-87DF-7824728E41C8}" type="pres">
      <dgm:prSet presAssocID="{4A4D65D3-61CF-41F2-AA19-D67204B28BEB}" presName="txShp" presStyleLbl="node1" presStyleIdx="1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DA44A8-3335-45C8-98A0-4F38C7A32F96}" type="pres">
      <dgm:prSet presAssocID="{C379967E-EB5B-4C9E-8902-FB1EDA606499}" presName="spacing" presStyleCnt="0"/>
      <dgm:spPr/>
    </dgm:pt>
    <dgm:pt modelId="{086E6384-AF4C-484E-93F1-676F8381C9E4}" type="pres">
      <dgm:prSet presAssocID="{C684A454-DC43-4F0D-B5B5-9AC9533374AB}" presName="composite" presStyleCnt="0"/>
      <dgm:spPr/>
    </dgm:pt>
    <dgm:pt modelId="{2FDE7949-C1AD-4B3C-ACC2-637C86CA93F3}" type="pres">
      <dgm:prSet presAssocID="{C684A454-DC43-4F0D-B5B5-9AC9533374AB}" presName="imgShp" presStyleLbl="fgImgPlace1" presStyleIdx="2" presStyleCnt="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99BA96B9-A9E3-4BB8-8D3C-7386F9FF7CA7}" type="pres">
      <dgm:prSet presAssocID="{C684A454-DC43-4F0D-B5B5-9AC9533374AB}" presName="txShp" presStyleLbl="node1" presStyleIdx="2" presStyleCnt="3" custScaleX="116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E5D86-F5AC-4A5C-B240-31D0DEBBD144}" srcId="{3FDF0A14-1AEC-420D-97E2-8D0667A43081}" destId="{C684A454-DC43-4F0D-B5B5-9AC9533374AB}" srcOrd="2" destOrd="0" parTransId="{40369706-6B00-4650-BAFA-5B72971F63CC}" sibTransId="{E39C7244-E07C-47BF-99E5-430B6028A5D6}"/>
    <dgm:cxn modelId="{054DFA3F-E33F-4711-B192-B1B4DA0261B3}" type="presOf" srcId="{4A4D65D3-61CF-41F2-AA19-D67204B28BEB}" destId="{853B81D4-16E1-4817-87DF-7824728E41C8}" srcOrd="0" destOrd="0" presId="urn:microsoft.com/office/officeart/2005/8/layout/vList3"/>
    <dgm:cxn modelId="{A51D6618-8766-41CB-88B5-0EDA7FD79284}" type="presOf" srcId="{C684A454-DC43-4F0D-B5B5-9AC9533374AB}" destId="{99BA96B9-A9E3-4BB8-8D3C-7386F9FF7CA7}" srcOrd="0" destOrd="0" presId="urn:microsoft.com/office/officeart/2005/8/layout/vList3"/>
    <dgm:cxn modelId="{2876F914-9AD5-4581-B05B-E6378EE7DBE1}" type="presOf" srcId="{3FDF0A14-1AEC-420D-97E2-8D0667A43081}" destId="{8D81A88B-70C6-47EF-87E8-AED1AED246C6}" srcOrd="0" destOrd="0" presId="urn:microsoft.com/office/officeart/2005/8/layout/vList3"/>
    <dgm:cxn modelId="{889D8422-F8DE-4AC2-961A-40EDB8428CC4}" srcId="{3FDF0A14-1AEC-420D-97E2-8D0667A43081}" destId="{4A4D65D3-61CF-41F2-AA19-D67204B28BEB}" srcOrd="1" destOrd="0" parTransId="{D8B8728C-6391-49B0-A424-AB1B75B421FC}" sibTransId="{C379967E-EB5B-4C9E-8902-FB1EDA606499}"/>
    <dgm:cxn modelId="{B7569AEB-356F-4624-AD87-91BC7191562D}" type="presOf" srcId="{8F2A78C9-78FE-4C5E-87E8-A3F327585882}" destId="{07129289-B0B4-4E02-8106-9C7D82436CBA}" srcOrd="0" destOrd="0" presId="urn:microsoft.com/office/officeart/2005/8/layout/vList3"/>
    <dgm:cxn modelId="{278A8F09-E33A-438A-8218-175C886C578D}" srcId="{3FDF0A14-1AEC-420D-97E2-8D0667A43081}" destId="{8F2A78C9-78FE-4C5E-87E8-A3F327585882}" srcOrd="0" destOrd="0" parTransId="{1D171B88-6011-4A51-9B30-750E2747D4B1}" sibTransId="{D3C25F1C-D11C-4EA9-80C2-57688C7F0C24}"/>
    <dgm:cxn modelId="{C93FACA5-9A2C-458A-B2C7-8FC8A201C313}" type="presParOf" srcId="{8D81A88B-70C6-47EF-87E8-AED1AED246C6}" destId="{55E1E39F-EF82-4987-B297-2BD373A9E7A6}" srcOrd="0" destOrd="0" presId="urn:microsoft.com/office/officeart/2005/8/layout/vList3"/>
    <dgm:cxn modelId="{1E7C448F-ECAA-4295-B87E-531216E64A25}" type="presParOf" srcId="{55E1E39F-EF82-4987-B297-2BD373A9E7A6}" destId="{B1CF1A2E-B479-4E4F-B65D-97AEB228E364}" srcOrd="0" destOrd="0" presId="urn:microsoft.com/office/officeart/2005/8/layout/vList3"/>
    <dgm:cxn modelId="{FCE01AD7-FCF1-4BA4-B0DB-7BBC378BEAC2}" type="presParOf" srcId="{55E1E39F-EF82-4987-B297-2BD373A9E7A6}" destId="{07129289-B0B4-4E02-8106-9C7D82436CBA}" srcOrd="1" destOrd="0" presId="urn:microsoft.com/office/officeart/2005/8/layout/vList3"/>
    <dgm:cxn modelId="{757C53EC-B7C1-4755-9E61-AD78DC6A6FEB}" type="presParOf" srcId="{8D81A88B-70C6-47EF-87E8-AED1AED246C6}" destId="{B4E7F284-176B-492D-9075-2D396540C249}" srcOrd="1" destOrd="0" presId="urn:microsoft.com/office/officeart/2005/8/layout/vList3"/>
    <dgm:cxn modelId="{02C519EA-E0B6-4159-8955-3535045E3FF9}" type="presParOf" srcId="{8D81A88B-70C6-47EF-87E8-AED1AED246C6}" destId="{7F98A503-119D-4B0A-B443-84B1F8C47F7F}" srcOrd="2" destOrd="0" presId="urn:microsoft.com/office/officeart/2005/8/layout/vList3"/>
    <dgm:cxn modelId="{48DA094B-B5DF-483B-8C67-F8BA368C3138}" type="presParOf" srcId="{7F98A503-119D-4B0A-B443-84B1F8C47F7F}" destId="{58A33127-92F1-41D0-87E3-EB350AAB62D1}" srcOrd="0" destOrd="0" presId="urn:microsoft.com/office/officeart/2005/8/layout/vList3"/>
    <dgm:cxn modelId="{00C2F931-1C82-4565-AA55-5E06F2A1D110}" type="presParOf" srcId="{7F98A503-119D-4B0A-B443-84B1F8C47F7F}" destId="{853B81D4-16E1-4817-87DF-7824728E41C8}" srcOrd="1" destOrd="0" presId="urn:microsoft.com/office/officeart/2005/8/layout/vList3"/>
    <dgm:cxn modelId="{A74E9AB5-8F7A-466C-BA09-D1BFD46644F9}" type="presParOf" srcId="{8D81A88B-70C6-47EF-87E8-AED1AED246C6}" destId="{FDDA44A8-3335-45C8-98A0-4F38C7A32F96}" srcOrd="3" destOrd="0" presId="urn:microsoft.com/office/officeart/2005/8/layout/vList3"/>
    <dgm:cxn modelId="{8C3A80DC-43E0-4D13-9FB5-4CECCDBE9D4D}" type="presParOf" srcId="{8D81A88B-70C6-47EF-87E8-AED1AED246C6}" destId="{086E6384-AF4C-484E-93F1-676F8381C9E4}" srcOrd="4" destOrd="0" presId="urn:microsoft.com/office/officeart/2005/8/layout/vList3"/>
    <dgm:cxn modelId="{278953D5-14FD-49D1-A0C3-3F2A33016CCE}" type="presParOf" srcId="{086E6384-AF4C-484E-93F1-676F8381C9E4}" destId="{2FDE7949-C1AD-4B3C-ACC2-637C86CA93F3}" srcOrd="0" destOrd="0" presId="urn:microsoft.com/office/officeart/2005/8/layout/vList3"/>
    <dgm:cxn modelId="{A5CFD20A-FCD0-415F-B8E5-5D23280B46B7}" type="presParOf" srcId="{086E6384-AF4C-484E-93F1-676F8381C9E4}" destId="{99BA96B9-A9E3-4BB8-8D3C-7386F9FF7CA7}" srcOrd="1" destOrd="0" presId="urn:microsoft.com/office/officeart/2005/8/layout/vList3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9E04C-AB98-4626-8CD1-57D92C6487CE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B7071C-BCC6-43EA-A378-D7C064497CE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41FCECE-A2CD-4A8F-99EC-7A0917CD94C3}" type="slidenum">
              <a:rPr lang="en-US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F9E818-D455-4D19-82F2-1A55F838FA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224070-F1C2-4F85-9F69-AFE6EEA006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BFA5BD-DEC2-481A-945C-8D0D0D49A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2600" y="1447800"/>
            <a:ext cx="3429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0" y="1447800"/>
            <a:ext cx="3429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2FC177-6F1D-45BD-AFD3-33751A9AC2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EFA07C-DD0F-4700-A58E-4941E64FEF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598537-42A2-4622-B823-3290CB8425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3601F4-FAFD-4078-B950-5380386168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F24899-0ED7-4A31-AC0B-55D44C603EC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EDE0F6-6B58-4750-9FB9-AE838668D7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13B07E-1DD7-4D9B-9D00-34E4CA57C5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0400" y="304800"/>
            <a:ext cx="175260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52600" y="304800"/>
            <a:ext cx="510540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CCC89C-42B5-49B6-BF12-1D3E8E660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BB44A3-5D63-4F99-82D6-98C655F71B88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7F536-2BAB-4897-8610-06F622204C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7EBA90-3278-4419-9751-4EA82E4D8697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FEE400-EB14-4B9F-8FA2-38AFDA128D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DF8480-A1D8-4CA4-ACE3-826AF1FBAB2D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5FD507-BADE-4BC1-B224-45F66B0E2D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F46579-BFA5-4EC5-B0C4-4C608FFAE733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FEBD1F-482C-4BC6-A51F-532B44BC76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EE16A8-4093-4C5C-8485-91B5064E9E05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19B2E6-C275-47E4-B152-1775EA18B3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99BAF8-8422-443B-A514-748C74F930B1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03D3D9-EB7F-4A84-A8E5-5149B343BC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DAF14C-7F48-4C1A-A49E-CE5B0D46D056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657113-2831-4DB4-96E1-D4F533F541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896AE8-0E58-4A05-9E0E-FB929B8D6B96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CCD2E7-6AC7-4403-9DFE-87616343C8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A3F649-B8CB-4CB7-996A-69FBD7B3E936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D304C-87C8-4128-A825-D68ADD2B0D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360EA5-BE89-4F04-B718-9BDEBD9188C3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1C7B8-F377-4134-A91A-523E4A8CE7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7A7C44-FD5A-4E08-B1F3-2EBD5CB56438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37A440-2510-43B7-96F6-9A29CD3571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52600" y="304800"/>
            <a:ext cx="7010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52600" y="1447800"/>
            <a:ext cx="7010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505200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567BC94A-9C37-4DED-928B-74C0751585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单击此处编辑母版文本样式</a:t>
            </a:r>
          </a:p>
          <a:p>
            <a:pPr lvl="1"/>
            <a:r>
              <a:rPr lang="en-US" smtClean="0"/>
              <a:t>第二级</a:t>
            </a:r>
          </a:p>
          <a:p>
            <a:pPr lvl="2"/>
            <a:r>
              <a:rPr lang="en-US" smtClean="0"/>
              <a:t>第三级</a:t>
            </a:r>
          </a:p>
          <a:p>
            <a:pPr lvl="3"/>
            <a:r>
              <a:rPr lang="en-US" smtClean="0"/>
              <a:t>第四级</a:t>
            </a:r>
          </a:p>
          <a:p>
            <a:pPr lvl="4"/>
            <a:r>
              <a:rPr lang="en-US" smtClean="0"/>
              <a:t>第五级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fld id="{4D3D2750-1F5E-4B90-8040-D35653E3ACDA}" type="datetimeFigureOut">
              <a:rPr lang="en-US"/>
              <a:pPr>
                <a:defRPr/>
              </a:pPr>
              <a:t>5/3/2018</a:t>
            </a:fld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fld id="{CFD0F05A-F820-481A-A7A5-A7178908AC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Colors" Target="../diagrams/colors3.xml"/><Relationship Id="rId3" Type="http://schemas.openxmlformats.org/officeDocument/2006/relationships/diagramLayout" Target="../diagrams/layout1.xml"/><Relationship Id="rId7" Type="http://schemas.openxmlformats.org/officeDocument/2006/relationships/diagramLayout" Target="../diagrams/layout2.xml"/><Relationship Id="rId12" Type="http://schemas.openxmlformats.org/officeDocument/2006/relationships/diagramQuickStyle" Target="../diagrams/quickStyle3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openxmlformats.org/officeDocument/2006/relationships/diagramData" Target="../diagrams/data2.xml"/><Relationship Id="rId11" Type="http://schemas.openxmlformats.org/officeDocument/2006/relationships/diagramLayout" Target="../diagrams/layout3.xml"/><Relationship Id="rId5" Type="http://schemas.openxmlformats.org/officeDocument/2006/relationships/diagramColors" Target="../diagrams/colors1.xml"/><Relationship Id="rId10" Type="http://schemas.openxmlformats.org/officeDocument/2006/relationships/diagramData" Target="../diagrams/data3.xml"/><Relationship Id="rId4" Type="http://schemas.openxmlformats.org/officeDocument/2006/relationships/diagramQuickStyle" Target="../diagrams/quickStyle1.xml"/><Relationship Id="rId9" Type="http://schemas.openxmlformats.org/officeDocument/2006/relationships/diagramColors" Target="../diagrams/colors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ri.com/about/people/mitchell-mclaren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diagramLayout" Target="../diagrams/layout6.xml"/><Relationship Id="rId3" Type="http://schemas.openxmlformats.org/officeDocument/2006/relationships/image" Target="../media/image26.jpeg"/><Relationship Id="rId7" Type="http://schemas.openxmlformats.org/officeDocument/2006/relationships/diagramColors" Target="../diagrams/colors4.xml"/><Relationship Id="rId12" Type="http://schemas.openxmlformats.org/officeDocument/2006/relationships/diagramData" Target="../diagrams/data6.xm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3.xml"/><Relationship Id="rId6" Type="http://schemas.openxmlformats.org/officeDocument/2006/relationships/diagramQuickStyle" Target="../diagrams/quickStyle4.xml"/><Relationship Id="rId11" Type="http://schemas.openxmlformats.org/officeDocument/2006/relationships/diagramColors" Target="../diagrams/colors5.xml"/><Relationship Id="rId5" Type="http://schemas.openxmlformats.org/officeDocument/2006/relationships/diagramLayout" Target="../diagrams/layout4.xml"/><Relationship Id="rId15" Type="http://schemas.openxmlformats.org/officeDocument/2006/relationships/diagramColors" Target="../diagrams/colors6.xml"/><Relationship Id="rId10" Type="http://schemas.openxmlformats.org/officeDocument/2006/relationships/diagramQuickStyle" Target="../diagrams/quickStyle5.xml"/><Relationship Id="rId4" Type="http://schemas.openxmlformats.org/officeDocument/2006/relationships/diagramData" Target="../diagrams/data4.xml"/><Relationship Id="rId9" Type="http://schemas.openxmlformats.org/officeDocument/2006/relationships/diagramLayout" Target="../diagrams/layout5.xml"/><Relationship Id="rId14" Type="http://schemas.openxmlformats.org/officeDocument/2006/relationships/diagramQuickStyle" Target="../diagrams/quickStyle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Neural_networks" TargetMode="External"/><Relationship Id="rId3" Type="http://schemas.openxmlformats.org/officeDocument/2006/relationships/hyperlink" Target="https://en.wikipedia.org/wiki/Pattern_recognition" TargetMode="External"/><Relationship Id="rId7" Type="http://schemas.openxmlformats.org/officeDocument/2006/relationships/hyperlink" Target="https://en.wikipedia.org/wiki/Pattern_matchin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en.wikipedia.org/wiki/Gaussian_mixture_model" TargetMode="External"/><Relationship Id="rId5" Type="http://schemas.openxmlformats.org/officeDocument/2006/relationships/hyperlink" Target="https://en.wikipedia.org/wiki/Hidden_Markov_model" TargetMode="External"/><Relationship Id="rId10" Type="http://schemas.openxmlformats.org/officeDocument/2006/relationships/hyperlink" Target="https://en.wikipedia.org/wiki/Decision_tree_learning" TargetMode="External"/><Relationship Id="rId4" Type="http://schemas.openxmlformats.org/officeDocument/2006/relationships/hyperlink" Target="https://en.wikipedia.org/wiki/Frequency_estimation" TargetMode="External"/><Relationship Id="rId9" Type="http://schemas.openxmlformats.org/officeDocument/2006/relationships/hyperlink" Target="https://en.wikipedia.org/wiki/Matrix_representation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33dd7747bb53bec55ffb036e5e071a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075" name="Title 2"/>
          <p:cNvSpPr>
            <a:spLocks noGrp="1"/>
          </p:cNvSpPr>
          <p:nvPr>
            <p:ph type="ctrTitle"/>
          </p:nvPr>
        </p:nvSpPr>
        <p:spPr>
          <a:xfrm>
            <a:off x="3733800" y="2895600"/>
            <a:ext cx="4800600" cy="1470025"/>
          </a:xfrm>
        </p:spPr>
        <p:txBody>
          <a:bodyPr/>
          <a:lstStyle/>
          <a:p>
            <a:r>
              <a:rPr lang="en-US" sz="3600" dirty="0" smtClean="0">
                <a:solidFill>
                  <a:srgbClr val="FFFF00"/>
                </a:solidFill>
              </a:rPr>
              <a:t>  </a:t>
            </a:r>
            <a:r>
              <a:rPr lang="en-US" sz="4800" dirty="0" smtClean="0">
                <a:solidFill>
                  <a:schemeClr val="bg1"/>
                </a:solidFill>
                <a:latin typeface="DFKai-SB" pitchFamily="65" charset="-120"/>
                <a:ea typeface="DFKai-SB" pitchFamily="65" charset="-120"/>
              </a:rPr>
              <a:t>Minor Project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895600" y="4724400"/>
            <a:ext cx="6400800" cy="990600"/>
          </a:xfrm>
        </p:spPr>
        <p:txBody>
          <a:bodyPr/>
          <a:lstStyle/>
          <a:p>
            <a:pPr>
              <a:defRPr/>
            </a:pPr>
            <a:r>
              <a:rPr lang="en-US" sz="44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Cooper Black" pitchFamily="18" charset="0"/>
              </a:rPr>
              <a:t>  </a:t>
            </a:r>
            <a:r>
              <a:rPr lang="en-US" sz="6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Cooper Black" pitchFamily="18" charset="0"/>
              </a:rPr>
              <a:t>Welcome</a:t>
            </a:r>
            <a:endParaRPr lang="en-US" sz="4400" dirty="0" smtClean="0">
              <a:solidFill>
                <a:schemeClr val="tx2">
                  <a:lumMod val="95000"/>
                  <a:lumOff val="5000"/>
                </a:schemeClr>
              </a:solidFill>
              <a:latin typeface="Cooper Black" pitchFamily="18" charset="0"/>
            </a:endParaRPr>
          </a:p>
        </p:txBody>
      </p:sp>
      <p:pic>
        <p:nvPicPr>
          <p:cNvPr id="61448" name="Picture 8" descr="http://itmuniversity.ac.in/wp-content/uploads/2016/04/ITM-University-Logo-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457200"/>
            <a:ext cx="5562600" cy="211074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81000"/>
            <a:ext cx="6400800" cy="762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Literature Review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00200" y="1524000"/>
            <a:ext cx="7315200" cy="50292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dirty="0" smtClean="0"/>
              <a:t>There </a:t>
            </a:r>
            <a:r>
              <a:rPr lang="en-US" sz="2000" dirty="0" smtClean="0"/>
              <a:t>are many open issues in the field of automatic speaker identification. Among them, </a:t>
            </a:r>
            <a:r>
              <a:rPr lang="en-US" sz="2000" b="1" dirty="0" smtClean="0"/>
              <a:t>the choice of the appropriate speech signal features </a:t>
            </a:r>
            <a:r>
              <a:rPr lang="en-US" sz="2000" dirty="0" smtClean="0"/>
              <a:t>and </a:t>
            </a:r>
            <a:r>
              <a:rPr lang="en-US" sz="2000" b="1" dirty="0" smtClean="0"/>
              <a:t>machine learning algorithms</a:t>
            </a:r>
            <a:r>
              <a:rPr lang="en-US" sz="2000" dirty="0" smtClean="0"/>
              <a:t> could be mentioned.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dirty="0" smtClean="0"/>
              <a:t>We believe </a:t>
            </a:r>
            <a:r>
              <a:rPr lang="en-US" sz="2000" b="1" dirty="0" smtClean="0"/>
              <a:t>MFCC-GMM model </a:t>
            </a:r>
            <a:r>
              <a:rPr lang="en-US" sz="2000" dirty="0" smtClean="0"/>
              <a:t>is most appropriate based on parameters like </a:t>
            </a:r>
            <a:r>
              <a:rPr lang="en-US" sz="2000" b="1" dirty="0" smtClean="0"/>
              <a:t>identification accuracy, computation time, false rejection</a:t>
            </a:r>
            <a:r>
              <a:rPr lang="en-US" sz="2000" dirty="0" smtClean="0"/>
              <a:t>, and </a:t>
            </a:r>
            <a:r>
              <a:rPr lang="en-US" sz="2000" b="1" dirty="0" smtClean="0"/>
              <a:t>false acceptance rate</a:t>
            </a:r>
            <a:r>
              <a:rPr lang="en-US" sz="2000" dirty="0" smtClean="0"/>
              <a:t>.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dirty="0" smtClean="0"/>
              <a:t>The proposed system is a version of voice biometric which incorporates </a:t>
            </a:r>
            <a:r>
              <a:rPr lang="en-US" sz="2000" b="1" dirty="0" smtClean="0"/>
              <a:t>text independent speaker </a:t>
            </a:r>
            <a:r>
              <a:rPr lang="en-US" sz="2000" b="1" dirty="0" smtClean="0"/>
              <a:t>identification </a:t>
            </a:r>
            <a:r>
              <a:rPr lang="en-US" sz="2000" dirty="0" smtClean="0"/>
              <a:t>implemented independently.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895600" y="0"/>
            <a:ext cx="62484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Neural Nets for Speaker Identification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1828800"/>
            <a:ext cx="7391400" cy="4495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tx1"/>
              </a:buClr>
              <a:defRPr/>
            </a:pPr>
            <a:endParaRPr lang="en-US" sz="2800" kern="0" dirty="0">
              <a:latin typeface="+mn-lt"/>
            </a:endParaRPr>
          </a:p>
        </p:txBody>
      </p:sp>
      <p:pic>
        <p:nvPicPr>
          <p:cNvPr id="4" name="Picture 3" descr="https://www.pyimagesearch.com/wp-content/uploads/2016/08/simple_neural_network_header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28800" y="1600200"/>
            <a:ext cx="64770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600200" y="4419600"/>
            <a:ext cx="7162800" cy="2438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The recent application of </a:t>
            </a:r>
            <a:r>
              <a:rPr lang="en-US" b="1" dirty="0" smtClean="0"/>
              <a:t>deep neural networks (DNN</a:t>
            </a:r>
            <a:r>
              <a:rPr lang="en-US" dirty="0" smtClean="0"/>
              <a:t>) to </a:t>
            </a:r>
            <a:r>
              <a:rPr lang="en-US" b="1" dirty="0" smtClean="0"/>
              <a:t>speaker identification (SID) </a:t>
            </a:r>
            <a:r>
              <a:rPr lang="en-US" dirty="0" smtClean="0"/>
              <a:t>has resulted in significant improvements over current state-of-the-art on telephone speech</a:t>
            </a:r>
            <a:r>
              <a:rPr lang="en-US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b="1" dirty="0" smtClean="0"/>
              <a:t>Two </a:t>
            </a:r>
            <a:r>
              <a:rPr lang="en-US" b="1" dirty="0" smtClean="0"/>
              <a:t>approaches </a:t>
            </a:r>
            <a:r>
              <a:rPr lang="en-US" dirty="0" smtClean="0"/>
              <a:t>to DNN-based SID: </a:t>
            </a:r>
            <a:endParaRPr lang="en-US" dirty="0" smtClean="0"/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1.)  </a:t>
            </a:r>
            <a:r>
              <a:rPr lang="en-US" dirty="0" smtClean="0"/>
              <a:t>one that uses the </a:t>
            </a:r>
            <a:r>
              <a:rPr lang="en-US" b="1" dirty="0" smtClean="0"/>
              <a:t>DNN to extract features</a:t>
            </a:r>
            <a:r>
              <a:rPr lang="en-US" dirty="0" smtClean="0"/>
              <a:t>,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 2.) </a:t>
            </a:r>
            <a:r>
              <a:rPr lang="en-US" dirty="0" smtClean="0"/>
              <a:t>that uses the </a:t>
            </a:r>
            <a:r>
              <a:rPr lang="en-US" b="1" dirty="0" smtClean="0"/>
              <a:t>DNN during feature modeling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438400" y="0"/>
            <a:ext cx="6934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Classical Machine Learning Models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0" y="1364188"/>
            <a:ext cx="7467600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The classical machine learning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models to train an audio dataset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somehow revolves around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Gaussian Mixture Model (GMM)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and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Hidden Markov Model (HMM). 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GMM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can be thought of as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 single state HMM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 -&gt; Why GMM is preferred?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	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1.) Though,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GMM is preferably used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because it is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more reliable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than HMM, although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HMM possess more accuracy.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	2.)  Secondly,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GMM yields output much faste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r than HMM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	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3.) 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It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consumes optimal resources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than compared to HMM.</a:t>
            </a:r>
            <a:endParaRPr lang="en-US" dirty="0" smtClean="0">
              <a:solidFill>
                <a:srgbClr val="000000"/>
              </a:solidFill>
              <a:latin typeface="Calibri"/>
              <a:ea typeface="Calibri"/>
              <a:cs typeface="Times New Roman"/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Most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of the times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either of them are used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independently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or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with a DNN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(deep neural network). However, sometimes they both can be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used together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in combination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Choosing any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of the above prescribed approach is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Arts-more-than-Science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  <a:endParaRPr lang="en-US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362200" y="304800"/>
            <a:ext cx="7391400" cy="914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3600" b="1" dirty="0" smtClean="0"/>
              <a:t>Feature Extraction Techniques</a:t>
            </a:r>
            <a:r>
              <a:rPr lang="en-US" sz="36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endParaRPr lang="en-US" sz="36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76400" y="1905000"/>
            <a:ext cx="7467600" cy="2209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US" sz="2800" kern="0" dirty="0">
              <a:latin typeface="+mn-lt"/>
            </a:endParaRPr>
          </a:p>
        </p:txBody>
      </p:sp>
      <p:pic>
        <p:nvPicPr>
          <p:cNvPr id="5" name="Picture 4" descr="C:\Users\FORREST_GUMP\Pictures\Screenshots\Screenshot (336)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2057400"/>
            <a:ext cx="70866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819400" y="304800"/>
            <a:ext cx="6553200" cy="762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Libraries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828800" y="1905000"/>
            <a:ext cx="7689850" cy="4114800"/>
          </a:xfrm>
          <a:prstGeom prst="rect">
            <a:avLst/>
          </a:prstGeom>
        </p:spPr>
        <p:txBody>
          <a:bodyPr/>
          <a:lstStyle/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pyAudioAnalysis</a:t>
            </a:r>
            <a:endParaRPr lang="en-US" sz="3200" dirty="0" smtClean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YAFFE</a:t>
            </a:r>
            <a:endParaRPr lang="en-US" sz="3200" dirty="0" smtClean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LibROSA</a:t>
            </a:r>
            <a:endParaRPr lang="en-US" sz="3200" dirty="0" smtClean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Essentia</a:t>
            </a:r>
            <a:endParaRPr lang="en-US" sz="3200" dirty="0" smtClean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python_speech_features</a:t>
            </a:r>
            <a:endParaRPr lang="en-US" sz="3200" dirty="0" smtClean="0"/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3200" b="1" dirty="0" smtClean="0"/>
              <a:t>Scikits.Talkbox</a:t>
            </a:r>
            <a:endParaRPr lang="en-US" sz="3200" dirty="0" smtClean="0"/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US" sz="3200" kern="0" dirty="0">
              <a:latin typeface="+mn-lt"/>
            </a:endParaRP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US" sz="32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819400" y="457200"/>
            <a:ext cx="7793038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Proposed Methodology</a:t>
            </a:r>
            <a:endParaRPr lang="en-US" sz="4000" dirty="0" smtClean="0"/>
          </a:p>
          <a:p>
            <a:pPr eaLnBrk="1" hangingPunct="1">
              <a:defRPr/>
            </a:pP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133600" y="1828800"/>
            <a:ext cx="7772400" cy="4114800"/>
          </a:xfrm>
          <a:prstGeom prst="rect">
            <a:avLst/>
          </a:prstGeom>
        </p:spPr>
        <p:txBody>
          <a:bodyPr/>
          <a:lstStyle/>
          <a:p>
            <a:pPr marL="742950" lvl="1" indent="-285750" eaLnBrk="1" hangingPunct="1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2800" kern="0" dirty="0">
              <a:latin typeface="+mn-lt"/>
            </a:endParaRPr>
          </a:p>
        </p:txBody>
      </p:sp>
      <p:pic>
        <p:nvPicPr>
          <p:cNvPr id="4" name="Picture 3" descr="Image result for speaker identification with mfcc and gmm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57400" y="1752600"/>
            <a:ext cx="6629400" cy="4470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04800"/>
            <a:ext cx="64008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Process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820863" y="1600200"/>
            <a:ext cx="6789737" cy="4572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-&gt; This  </a:t>
            </a:r>
            <a:r>
              <a:rPr lang="en-US" dirty="0" smtClean="0"/>
              <a:t>can be summarized in </a:t>
            </a:r>
            <a:r>
              <a:rPr lang="en-US" b="1" dirty="0" smtClean="0"/>
              <a:t>5 basic Phases</a:t>
            </a:r>
            <a:r>
              <a:rPr lang="en-US" dirty="0" smtClean="0"/>
              <a:t>: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 lvl="1">
              <a:lnSpc>
                <a:spcPct val="200000"/>
              </a:lnSpc>
              <a:buFont typeface="Arial" pitchFamily="34" charset="0"/>
              <a:buChar char="•"/>
            </a:pPr>
            <a:r>
              <a:rPr lang="en-US" b="1" dirty="0" smtClean="0"/>
              <a:t>Data Acquisition</a:t>
            </a:r>
          </a:p>
          <a:p>
            <a:pPr lvl="1">
              <a:lnSpc>
                <a:spcPct val="200000"/>
              </a:lnSpc>
              <a:buFont typeface="Arial" pitchFamily="34" charset="0"/>
              <a:buChar char="•"/>
            </a:pPr>
            <a:r>
              <a:rPr lang="en-US" b="1" dirty="0" smtClean="0"/>
              <a:t>Data pre-processing</a:t>
            </a:r>
          </a:p>
          <a:p>
            <a:pPr lvl="1">
              <a:lnSpc>
                <a:spcPct val="200000"/>
              </a:lnSpc>
              <a:buFont typeface="Arial" pitchFamily="34" charset="0"/>
              <a:buChar char="•"/>
            </a:pPr>
            <a:r>
              <a:rPr lang="en-US" b="1" dirty="0" smtClean="0"/>
              <a:t>Feature Extraction</a:t>
            </a:r>
          </a:p>
          <a:p>
            <a:pPr lvl="1">
              <a:lnSpc>
                <a:spcPct val="200000"/>
              </a:lnSpc>
              <a:buFont typeface="Arial" pitchFamily="34" charset="0"/>
              <a:buChar char="•"/>
            </a:pPr>
            <a:r>
              <a:rPr lang="en-US" b="1" dirty="0" smtClean="0"/>
              <a:t>Model Training</a:t>
            </a:r>
          </a:p>
          <a:p>
            <a:pPr lvl="1">
              <a:lnSpc>
                <a:spcPct val="200000"/>
              </a:lnSpc>
              <a:buFont typeface="Arial" pitchFamily="34" charset="0"/>
              <a:buChar char="•"/>
            </a:pPr>
            <a:r>
              <a:rPr lang="en-US" b="1" dirty="0" smtClean="0"/>
              <a:t>Perform Testing (identification)</a:t>
            </a:r>
          </a:p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32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533400"/>
            <a:ext cx="7793038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Data Acquisition: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1447800"/>
            <a:ext cx="7170737" cy="4525963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en-US" sz="3200" kern="0" dirty="0">
                <a:latin typeface="+mn-lt"/>
              </a:rPr>
              <a:t>	</a:t>
            </a: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-&gt; Though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we tested our model’s working and accuracy on a downloaded dataset; viz.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VoxForge DATASET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 But, to check its reliability and correctness; we also prepared a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dataset by ourselves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 It was voice recording of our friends, colleagues, and relatives. </a:t>
            </a:r>
            <a:endParaRPr lang="en-US" sz="2000" dirty="0" smtClean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So, we had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two datasets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in particular:</a:t>
            </a:r>
            <a:endParaRPr lang="en-US" sz="2000" dirty="0" smtClean="0">
              <a:latin typeface="Calibri"/>
              <a:ea typeface="Calibri"/>
              <a:cs typeface="Times New Roman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VoxForge Dataset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Manual self-made Dataset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667000" y="457200"/>
            <a:ext cx="6934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Data preprocessing: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371600"/>
            <a:ext cx="7620000" cy="4953000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ct val="150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The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data must be </a:t>
            </a:r>
            <a:r>
              <a:rPr lang="en-US" sz="16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pre-processed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order to achieve better outputs and prediction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results.</a:t>
            </a:r>
          </a:p>
          <a:p>
            <a:pPr algn="just">
              <a:lnSpc>
                <a:spcPct val="150000"/>
              </a:lnSpc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This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is to ensure that the model is trained with minimum errors.</a:t>
            </a:r>
            <a:endParaRPr lang="en-US" sz="1600" dirty="0" smtClean="0">
              <a:latin typeface="Calibri"/>
              <a:ea typeface="Calibri"/>
              <a:cs typeface="Times New Roman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Wingdings"/>
              <a:buChar char=""/>
            </a:pP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VoxForge dataset was already clean and noise free. So, we just skipped the pre-processing part in its case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AutoNum type="arabicPeriod"/>
            </a:pPr>
            <a:r>
              <a:rPr lang="en-US" sz="1600" b="1" i="1" dirty="0" smtClean="0"/>
              <a:t>Noise </a:t>
            </a:r>
            <a:r>
              <a:rPr lang="en-US" sz="1600" b="1" i="1" dirty="0" smtClean="0"/>
              <a:t>Reduction + Silence Removal</a:t>
            </a:r>
            <a:r>
              <a:rPr lang="en-US" sz="1600" b="1" i="1" dirty="0" smtClean="0"/>
              <a:t>: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AutoNum type="arabicPeriod"/>
            </a:pPr>
            <a:endParaRPr lang="en-US" sz="1600" b="1" i="1" dirty="0" smtClean="0"/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AutoNum type="arabicPeriod"/>
            </a:pPr>
            <a:endParaRPr lang="en-US" sz="1600" b="1" i="1" dirty="0" smtClean="0"/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AutoNum type="arabicPeriod"/>
            </a:pPr>
            <a:endParaRPr lang="en-US" sz="1600" b="1" i="1" dirty="0" smtClean="0"/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Tx/>
              <a:buAutoNum type="arabicPeriod"/>
            </a:pPr>
            <a:endParaRPr lang="en-US" sz="1600" b="1" i="1" dirty="0" smtClean="0"/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Tx/>
              <a:buAutoNum type="arabicPeriod"/>
            </a:pPr>
            <a:endParaRPr lang="en-US" sz="1600" b="1" i="1" dirty="0" smtClean="0"/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Tx/>
              <a:buAutoNum type="arabicPeriod"/>
            </a:pPr>
            <a:r>
              <a:rPr lang="en-US" sz="1600" b="1" i="1" dirty="0" smtClean="0"/>
              <a:t>Conversion </a:t>
            </a:r>
            <a:r>
              <a:rPr lang="en-US" sz="1600" b="1" i="1" dirty="0" smtClean="0"/>
              <a:t>from .mp3 to .wav format:</a:t>
            </a:r>
            <a:endParaRPr lang="en-US" sz="1600" dirty="0" smtClean="0"/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AutoNum type="arabicPeriod"/>
            </a:pPr>
            <a:endParaRPr lang="en-US" sz="1600" dirty="0" smtClean="0"/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endParaRPr lang="en-US" sz="1600" dirty="0" smtClean="0">
              <a:latin typeface="Calibri"/>
              <a:ea typeface="Calibri"/>
              <a:cs typeface="Times New Roman"/>
            </a:endParaRPr>
          </a:p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1600" kern="0" dirty="0">
              <a:latin typeface="+mn-lt"/>
            </a:endParaRPr>
          </a:p>
        </p:txBody>
      </p:sp>
      <p:pic>
        <p:nvPicPr>
          <p:cNvPr id="4" name="Picture 3" descr="C:\Users\FORREST_GUMP\Pictures\Screenshots\Screenshot (337)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14600" y="3733800"/>
            <a:ext cx="5867400" cy="2466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667000" y="381000"/>
            <a:ext cx="7793038" cy="76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z="4000" b="1" dirty="0" smtClean="0"/>
              <a:t>Feature Extraction: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828800" y="2057400"/>
            <a:ext cx="7162800" cy="4343400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-&gt; we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are focusing on two main features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MFCCs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and their Derivatives, say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Delta-MFCC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 </a:t>
            </a:r>
            <a:endParaRPr lang="en-US" sz="2000" dirty="0" smtClean="0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-&gt; We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calculated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20 MFCCs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and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20 Delta-MFCCs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-&gt; So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, totally we had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40 features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hand. </a:t>
            </a:r>
            <a:endParaRPr lang="en-US" sz="2000" dirty="0" smtClean="0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-&gt; Delta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MFCC was calculated by a custom defined function under </a:t>
            </a:r>
            <a:r>
              <a:rPr lang="en-US" sz="2000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featureextraction.py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module.</a:t>
            </a:r>
            <a:endParaRPr lang="en-US" sz="2000" dirty="0" smtClean="0">
              <a:latin typeface="Calibri"/>
              <a:ea typeface="Calibri"/>
              <a:cs typeface="Times New Roman"/>
            </a:endParaRPr>
          </a:p>
          <a:p>
            <a:pPr marL="342900" indent="-342900" eaLnBrk="1" hangingPunct="1">
              <a:spcBef>
                <a:spcPct val="20000"/>
              </a:spcBef>
              <a:buFontTx/>
              <a:buChar char="•"/>
              <a:defRPr/>
            </a:pPr>
            <a:endParaRPr lang="en-US" sz="32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838200"/>
            <a:ext cx="8686800" cy="1143000"/>
          </a:xfrm>
        </p:spPr>
        <p:txBody>
          <a:bodyPr/>
          <a:lstStyle/>
          <a:p>
            <a:pPr algn="r" eaLnBrk="1" hangingPunct="1">
              <a:defRPr/>
            </a:pPr>
            <a:r>
              <a:rPr lang="en-US" altLang="zh-CN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Speaker- Identification </a:t>
            </a:r>
            <a:r>
              <a:rPr lang="en-US" altLang="zh-CN" sz="36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over</a:t>
            </a:r>
            <a:r>
              <a:rPr lang="en-US" altLang="zh-CN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 </a:t>
            </a:r>
            <a:r>
              <a:rPr lang="en-US" altLang="zh-CN" sz="36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pitchFamily="2" charset="-122"/>
              </a:rPr>
              <a:t>Call Records</a:t>
            </a:r>
            <a:endParaRPr lang="zh-CN" altLang="en-US" sz="3600" dirty="0" smtClean="0">
              <a:effectLst>
                <a:outerShdw blurRad="38100" dist="38100" dir="2700000" algn="tl">
                  <a:srgbClr val="C0C0C0"/>
                </a:outerShdw>
              </a:effectLst>
              <a:ea typeface="宋体" pitchFamily="2" charset="-122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5943600" y="4953000"/>
          <a:ext cx="3505200" cy="168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/>
        </p:nvGraphicFramePr>
        <p:xfrm>
          <a:off x="2819400" y="4953000"/>
          <a:ext cx="3352800" cy="168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9" name="Diagram 8"/>
          <p:cNvGraphicFramePr/>
          <p:nvPr/>
        </p:nvGraphicFramePr>
        <p:xfrm>
          <a:off x="-152400" y="4953000"/>
          <a:ext cx="3276600" cy="167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2895600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Submitted to: Mr. Mradul Dhakar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57800" y="373380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>
                    <a:lumMod val="25000"/>
                  </a:scheme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Submitted By:</a:t>
            </a:r>
            <a:endParaRPr lang="en-US" sz="2400" dirty="0">
              <a:solidFill>
                <a:schemeClr val="accent5">
                  <a:lumMod val="25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381000" y="4419600"/>
            <a:ext cx="8382000" cy="158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438400" y="457200"/>
            <a:ext cx="7793038" cy="685800"/>
          </a:xfrm>
          <a:prstGeom prst="rect">
            <a:avLst/>
          </a:prstGeom>
        </p:spPr>
        <p:txBody>
          <a:bodyPr/>
          <a:lstStyle/>
          <a:p>
            <a:pPr fontAlgn="base">
              <a:lnSpc>
                <a:spcPct val="115000"/>
              </a:lnSpc>
            </a:pPr>
            <a:r>
              <a:rPr lang="en-US" b="1" i="1" dirty="0" smtClean="0">
                <a:solidFill>
                  <a:srgbClr val="000000"/>
                </a:solidFill>
                <a:latin typeface="Georgia"/>
                <a:ea typeface="Times New Roman"/>
                <a:cs typeface="Times New Roman"/>
              </a:rPr>
              <a:t>Mel frequency Cepstral coefficient (MFCC) estimation</a:t>
            </a:r>
            <a:endParaRPr lang="en-US" b="1" dirty="0">
              <a:solidFill>
                <a:srgbClr val="4F81BD"/>
              </a:solidFill>
              <a:latin typeface="Cambria"/>
              <a:ea typeface="Times New Roman"/>
              <a:cs typeface="Times New Roman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76400" y="1828800"/>
            <a:ext cx="7467600" cy="4114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3200" kern="0" dirty="0">
              <a:latin typeface="+mn-lt"/>
            </a:endParaRPr>
          </a:p>
        </p:txBody>
      </p:sp>
      <p:pic>
        <p:nvPicPr>
          <p:cNvPr id="10" name="Picture 9" descr="https://www.researchgate.net/profile/Kandarpa_Sarma/publication/284498776/figure/fig3/AS:299709223718918@1448467655564/Steps-involved-in-MFCC-extraction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38400" y="3962400"/>
            <a:ext cx="6061710" cy="2631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5" name="Rectangle 1"/>
          <p:cNvSpPr>
            <a:spLocks noChangeArrowheads="1"/>
          </p:cNvSpPr>
          <p:nvPr/>
        </p:nvSpPr>
        <p:spPr bwMode="auto">
          <a:xfrm>
            <a:off x="1676400" y="1447800"/>
            <a:ext cx="7162800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Mel Frequency Cepstrum Coefficients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(MFCC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) to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extract features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in the voice signal. MFCC focuses on series of calculation that uses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Cepstrum with a nonlinear frequency axis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following Mel scale. To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obtain melcepstrum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, the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voice signal is windowed first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using analysis window and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then Discrete Fourier Transform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is computed. The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main purpose of MFCC is to mimic the behavior of human ears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pitchFamily="34" charset="0"/>
              <a:ea typeface="Calibri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-&gt; MFCC estimation includes following process.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-&gt; MFCC process subdivided into six phases or blocks.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81000"/>
            <a:ext cx="4724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Model Training: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fontAlgn="base">
              <a:buFont typeface="Arial" pitchFamily="34" charset="0"/>
              <a:buChar char="•"/>
            </a:pPr>
            <a:r>
              <a:rPr lang="en-US" sz="2400" dirty="0" smtClean="0"/>
              <a:t> </a:t>
            </a:r>
            <a:r>
              <a:rPr lang="en-US" sz="2400" dirty="0" smtClean="0">
                <a:latin typeface="Arial Narrow" pitchFamily="34" charset="0"/>
              </a:rPr>
              <a:t>We </a:t>
            </a:r>
            <a:r>
              <a:rPr lang="en-US" sz="2400" dirty="0" smtClean="0">
                <a:latin typeface="Arial Narrow" pitchFamily="34" charset="0"/>
              </a:rPr>
              <a:t>implemented the </a:t>
            </a:r>
            <a:r>
              <a:rPr lang="en-US" sz="2400" b="1" dirty="0" smtClean="0">
                <a:latin typeface="Arial Narrow" pitchFamily="34" charset="0"/>
              </a:rPr>
              <a:t>GMM approach </a:t>
            </a:r>
            <a:r>
              <a:rPr lang="en-US" sz="2400" dirty="0" smtClean="0">
                <a:latin typeface="Arial Narrow" pitchFamily="34" charset="0"/>
              </a:rPr>
              <a:t>for model training</a:t>
            </a:r>
            <a:r>
              <a:rPr lang="en-US" sz="2400" dirty="0" smtClean="0">
                <a:latin typeface="Arial Narrow" pitchFamily="34" charset="0"/>
              </a:rPr>
              <a:t>.</a:t>
            </a:r>
          </a:p>
          <a:p>
            <a:pPr fontAlgn="base">
              <a:buFont typeface="Arial" pitchFamily="34" charset="0"/>
              <a:buChar char="•"/>
            </a:pPr>
            <a:endParaRPr lang="en-US" sz="2400" dirty="0" smtClean="0">
              <a:latin typeface="Arial Narrow" pitchFamily="34" charset="0"/>
            </a:endParaRPr>
          </a:p>
          <a:p>
            <a:pPr fontAlgn="base">
              <a:buFont typeface="Arial" pitchFamily="34" charset="0"/>
              <a:buChar char="•"/>
            </a:pPr>
            <a:r>
              <a:rPr lang="en-US" sz="2400" dirty="0" smtClean="0">
                <a:latin typeface="Arial Narrow" pitchFamily="34" charset="0"/>
              </a:rPr>
              <a:t>The </a:t>
            </a:r>
            <a:r>
              <a:rPr lang="en-US" sz="2400" dirty="0" smtClean="0">
                <a:latin typeface="Arial Narrow" pitchFamily="34" charset="0"/>
              </a:rPr>
              <a:t>speaker identification system module can be separated into </a:t>
            </a:r>
            <a:r>
              <a:rPr lang="en-US" sz="2400" b="1" dirty="0" smtClean="0">
                <a:latin typeface="Arial Narrow" pitchFamily="34" charset="0"/>
              </a:rPr>
              <a:t>four modules</a:t>
            </a:r>
            <a:r>
              <a:rPr lang="en-US" sz="2400" b="1" dirty="0" smtClean="0">
                <a:latin typeface="Arial Narrow" pitchFamily="34" charset="0"/>
              </a:rPr>
              <a:t>:</a:t>
            </a:r>
          </a:p>
          <a:p>
            <a:pPr fontAlgn="base"/>
            <a:endParaRPr lang="en-US" sz="2400" dirty="0" smtClean="0"/>
          </a:p>
          <a:p>
            <a:pPr lvl="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 smtClean="0"/>
              <a:t>Front-end processing</a:t>
            </a:r>
          </a:p>
          <a:p>
            <a:pPr lvl="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 smtClean="0"/>
              <a:t>Speaker modeling</a:t>
            </a:r>
          </a:p>
          <a:p>
            <a:pPr lvl="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 smtClean="0"/>
              <a:t>Speaker database</a:t>
            </a:r>
          </a:p>
          <a:p>
            <a:pPr lvl="0" fontAlgn="base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 smtClean="0"/>
              <a:t>Decision logic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5334000" cy="76200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en-US" sz="4000" b="1" i="1" dirty="0" smtClean="0"/>
              <a:t>Modeling: GMM</a:t>
            </a:r>
            <a:endParaRPr lang="en-US" sz="4000" b="1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00200" y="1524000"/>
            <a:ext cx="7391400" cy="5105400"/>
          </a:xfrm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sz="2000" dirty="0" err="1" smtClean="0">
                <a:solidFill>
                  <a:srgbClr val="222222"/>
                </a:solidFill>
                <a:latin typeface="Courier New"/>
                <a:ea typeface="Calibri"/>
              </a:rPr>
              <a:t>sklearn.mixture</a:t>
            </a:r>
            <a:r>
              <a:rPr lang="en-US" sz="2000" dirty="0" smtClean="0">
                <a:solidFill>
                  <a:srgbClr val="1D1F22"/>
                </a:solidFill>
                <a:latin typeface="Helvetica"/>
                <a:ea typeface="Calibri"/>
                <a:cs typeface="Times New Roman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is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 package which enables one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to learn Gaussian Mixture Models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(diagonal, spherical, tied and full covariance matrices supported),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sample them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, and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estimate them from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data</a:t>
            </a:r>
            <a:r>
              <a:rPr lang="en-US" b="1" kern="0" dirty="0" smtClean="0">
                <a:solidFill>
                  <a:srgbClr val="000000"/>
                </a:solidFill>
                <a:ea typeface="Calibri"/>
                <a:cs typeface="Times New Roman"/>
              </a:rPr>
              <a:t>.</a:t>
            </a:r>
          </a:p>
          <a:p>
            <a:pPr marL="342900" indent="-342900">
              <a:spcBef>
                <a:spcPct val="20000"/>
              </a:spcBef>
              <a:defRPr/>
            </a:pPr>
            <a:endParaRPr lang="en-US" sz="1600" b="1" kern="0" dirty="0" smtClean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 algn="just">
              <a:spcBef>
                <a:spcPct val="20000"/>
              </a:spcBef>
              <a:defRPr/>
            </a:pPr>
            <a:endParaRPr lang="en-US" dirty="0" smtClean="0">
              <a:solidFill>
                <a:srgbClr val="000000"/>
              </a:solidFill>
              <a:latin typeface="Calibri"/>
              <a:ea typeface="Calibri"/>
              <a:cs typeface="Times New Roman"/>
            </a:endParaRP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-&gt; A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Gaussian mixture model is a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probabilistic model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that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assumes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all the data points are generated from a mixture of a finite number of Gaussian distributions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with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unknown parameters.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One can think of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mixture models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as </a:t>
            </a:r>
            <a:r>
              <a:rPr lang="en-US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generalizing k-means clustering 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to incorporate information about the covariance structure of the data as well as the centers of the latent Gaussians</a:t>
            </a: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-&gt;  </a:t>
            </a:r>
            <a:r>
              <a:rPr lang="en-US" b="1" i="1" dirty="0" smtClean="0"/>
              <a:t>Speaker </a:t>
            </a:r>
            <a:r>
              <a:rPr lang="en-US" b="1" i="1" dirty="0" smtClean="0"/>
              <a:t>database: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The speaker models are stored here.</a:t>
            </a: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-&gt;  </a:t>
            </a:r>
            <a:r>
              <a:rPr lang="en-US" b="1" i="1" dirty="0" smtClean="0"/>
              <a:t>Decision logic: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It makes the final decision about the identity of the speaker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  <a:endParaRPr lang="en-US" sz="1600" b="1" dirty="0" smtClean="0"/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endParaRPr lang="en-US" dirty="0" smtClean="0">
              <a:solidFill>
                <a:srgbClr val="000000"/>
              </a:solidFill>
              <a:latin typeface="Calibri"/>
              <a:ea typeface="Calibri"/>
              <a:cs typeface="Times New Roman"/>
            </a:endParaRPr>
          </a:p>
          <a:p>
            <a:pPr marL="342900" indent="-342900">
              <a:spcBef>
                <a:spcPct val="20000"/>
              </a:spcBef>
              <a:defRPr/>
            </a:pPr>
            <a:endParaRPr lang="en-US" sz="1600" b="1" kern="0" dirty="0" smtClean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spcBef>
                <a:spcPct val="20000"/>
              </a:spcBef>
              <a:defRPr/>
            </a:pPr>
            <a:endParaRPr lang="en-US" sz="1600" b="1" kern="0" dirty="0" smtClean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spcBef>
                <a:spcPct val="20000"/>
              </a:spcBef>
              <a:defRPr/>
            </a:pPr>
            <a:endParaRPr lang="en-US" sz="1600" b="1" kern="0" dirty="0" smtClean="0">
              <a:solidFill>
                <a:srgbClr val="000000"/>
              </a:solidFill>
              <a:ea typeface="Calibri"/>
              <a:cs typeface="Times New Roman"/>
            </a:endParaRPr>
          </a:p>
          <a:p>
            <a:pPr marL="342900" indent="-342900">
              <a:spcBef>
                <a:spcPct val="20000"/>
              </a:spcBef>
              <a:defRPr/>
            </a:pPr>
            <a:endParaRPr lang="en-US" sz="1600" dirty="0" smtClean="0">
              <a:solidFill>
                <a:srgbClr val="000000"/>
              </a:solidFill>
              <a:latin typeface="Calibri"/>
              <a:ea typeface="Calibri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2484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Gaussian Mixture Model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68463" y="1897063"/>
            <a:ext cx="7497762" cy="45720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3200" kern="0" dirty="0">
              <a:latin typeface="+mn-lt"/>
            </a:endParaRPr>
          </a:p>
        </p:txBody>
      </p:sp>
      <p:pic>
        <p:nvPicPr>
          <p:cNvPr id="4" name="Picture 3" descr="../_images/sphx_glr_plot_gmm_pdf_0011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43200" y="1295400"/>
            <a:ext cx="5715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752600" y="5257800"/>
            <a:ext cx="701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indent="457200" algn="just" fontAlgn="base">
              <a:lnSpc>
                <a:spcPct val="150000"/>
              </a:lnSpc>
              <a:spcBef>
                <a:spcPts val="0"/>
              </a:spcBef>
              <a:spcAft>
                <a:spcPts val="750"/>
              </a:spcAft>
            </a:pPr>
            <a:r>
              <a:rPr lang="en-US" b="1" dirty="0" smtClean="0">
                <a:solidFill>
                  <a:srgbClr val="1D1F22"/>
                </a:solidFill>
                <a:latin typeface="Helvetica"/>
                <a:ea typeface="Times New Roman"/>
                <a:cs typeface="Times New Roman"/>
              </a:rPr>
              <a:t>Two-component Gaussian mixture model:</a:t>
            </a:r>
            <a:r>
              <a:rPr lang="en-US" dirty="0" smtClean="0">
                <a:solidFill>
                  <a:srgbClr val="1D1F22"/>
                </a:solidFill>
                <a:latin typeface="Helvetica"/>
                <a:ea typeface="Times New Roman"/>
                <a:cs typeface="Times New Roman"/>
              </a:rPr>
              <a:t> </a:t>
            </a:r>
            <a:r>
              <a:rPr lang="en-US" i="1" dirty="0" smtClean="0">
                <a:solidFill>
                  <a:srgbClr val="1D1F22"/>
                </a:solidFill>
                <a:latin typeface="Helvetica"/>
                <a:ea typeface="Times New Roman"/>
                <a:cs typeface="Times New Roman"/>
              </a:rPr>
              <a:t>data points, and equi-probability surfaces of the model.</a:t>
            </a:r>
            <a:endParaRPr lang="en-US" dirty="0" smtClean="0">
              <a:latin typeface="Times New Roman"/>
              <a:ea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81000"/>
            <a:ext cx="4724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Model Training: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1-voxForge-Model_training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1219200"/>
            <a:ext cx="8001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705" name="Rectangle 1"/>
          <p:cNvSpPr>
            <a:spLocks noChangeArrowheads="1"/>
          </p:cNvSpPr>
          <p:nvPr/>
        </p:nvSpPr>
        <p:spPr bwMode="auto">
          <a:xfrm>
            <a:off x="2971800" y="6096000"/>
            <a:ext cx="3733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VoxForge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Model Training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81000"/>
            <a:ext cx="4724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Model Training: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3-SelfData-Model-Training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371600"/>
            <a:ext cx="75438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681" name="Rectangle 1"/>
          <p:cNvSpPr>
            <a:spLocks noChangeArrowheads="1"/>
          </p:cNvSpPr>
          <p:nvPr/>
        </p:nvSpPr>
        <p:spPr bwMode="auto">
          <a:xfrm>
            <a:off x="2514600" y="5943600"/>
            <a:ext cx="4343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Self Made Dataset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Model Training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Perform Identification: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The log-likelihood for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each .gmm model 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of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every speaker 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was calculated in the model training phase. It was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stored as a database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 in a separate folder. This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data dictionary is used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 for matching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1: N speaker’s gmm 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file. </a:t>
            </a:r>
            <a:endParaRPr lang="en-US" sz="2400" dirty="0" smtClean="0">
              <a:solidFill>
                <a:srgbClr val="000000"/>
              </a:solidFill>
              <a:latin typeface="Arial Narrow" pitchFamily="34" charset="0"/>
              <a:ea typeface="Calibri"/>
              <a:cs typeface="Times New Roman"/>
            </a:endParaRPr>
          </a:p>
          <a:p>
            <a:pPr marL="342900" indent="-342900" algn="just">
              <a:spcBef>
                <a:spcPct val="20000"/>
              </a:spcBef>
              <a:defRPr/>
            </a:pPr>
            <a:endParaRPr lang="en-US" sz="2400" dirty="0" smtClean="0">
              <a:solidFill>
                <a:srgbClr val="000000"/>
              </a:solidFill>
              <a:latin typeface="Arial Narrow" pitchFamily="34" charset="0"/>
              <a:ea typeface="Calibri"/>
              <a:cs typeface="Times New Roman"/>
            </a:endParaRPr>
          </a:p>
          <a:p>
            <a:pPr marL="342900" indent="-342900" algn="just">
              <a:spcBef>
                <a:spcPct val="20000"/>
              </a:spcBef>
              <a:defRPr/>
            </a:pP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The 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speaker with the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highest score </a:t>
            </a:r>
            <a:r>
              <a:rPr lang="en-US" sz="2400" dirty="0" smtClean="0">
                <a:solidFill>
                  <a:srgbClr val="000000"/>
                </a:solidFill>
                <a:latin typeface="Arial Narrow" pitchFamily="34" charset="0"/>
                <a:ea typeface="Calibri"/>
                <a:cs typeface="Times New Roman"/>
              </a:rPr>
              <a:t>is chosen and identified</a:t>
            </a:r>
            <a:endParaRPr lang="en-US" sz="2400" kern="0" dirty="0"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905000" y="381000"/>
            <a:ext cx="56388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Perform Identification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2-VoxForge-Identificatio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585912"/>
            <a:ext cx="7924800" cy="4357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7825" name="Rectangle 1"/>
          <p:cNvSpPr>
            <a:spLocks noChangeArrowheads="1"/>
          </p:cNvSpPr>
          <p:nvPr/>
        </p:nvSpPr>
        <p:spPr bwMode="auto">
          <a:xfrm>
            <a:off x="2743200" y="6019800"/>
            <a:ext cx="403629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VoxForge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Testing : identification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828800" y="381000"/>
            <a:ext cx="6248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Perform Identification: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4-SelfData-Identificatio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1143000"/>
            <a:ext cx="7924800" cy="451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21" name="Rectangle 1"/>
          <p:cNvSpPr>
            <a:spLocks noChangeArrowheads="1"/>
          </p:cNvSpPr>
          <p:nvPr/>
        </p:nvSpPr>
        <p:spPr bwMode="auto">
          <a:xfrm>
            <a:off x="2362200" y="5943600"/>
            <a:ext cx="484619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Self Made Dataset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testing: identification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828800" y="381000"/>
            <a:ext cx="6248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Perform Identification: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5-SingleAudio-test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1371600"/>
            <a:ext cx="80010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7" name="Rectangle 1"/>
          <p:cNvSpPr>
            <a:spLocks noChangeArrowheads="1"/>
          </p:cNvSpPr>
          <p:nvPr/>
        </p:nvSpPr>
        <p:spPr bwMode="auto">
          <a:xfrm>
            <a:off x="2438400" y="6096000"/>
            <a:ext cx="4768613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Single Audio file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Testing : identification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438400" y="533400"/>
            <a:ext cx="7793038" cy="6096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Outline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438400" y="1447800"/>
            <a:ext cx="7772400" cy="54102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Introductio</a:t>
            </a:r>
            <a:r>
              <a:rPr lang="en-US" sz="3200" kern="0" dirty="0" smtClean="0"/>
              <a:t>n</a:t>
            </a:r>
            <a:endParaRPr lang="en-US" sz="3200" kern="0" dirty="0">
              <a:latin typeface="+mn-lt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T</a:t>
            </a:r>
            <a:r>
              <a:rPr lang="en-US" sz="3200" kern="0" dirty="0" smtClean="0">
                <a:latin typeface="+mn-lt"/>
              </a:rPr>
              <a:t>echnology</a:t>
            </a:r>
            <a:endParaRPr lang="en-US" sz="3200" kern="0" dirty="0">
              <a:latin typeface="+mn-lt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Literature Review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>
                <a:latin typeface="+mn-lt"/>
              </a:rPr>
              <a:t>Feature Extraction</a:t>
            </a:r>
            <a:endParaRPr lang="en-US" sz="3200" kern="0" dirty="0">
              <a:latin typeface="+mn-lt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Libraries</a:t>
            </a:r>
            <a:endParaRPr lang="en-US" sz="3200" kern="0" dirty="0">
              <a:latin typeface="+mn-lt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Model Training</a:t>
            </a:r>
            <a:endParaRPr lang="en-US" sz="3200" kern="0" dirty="0">
              <a:latin typeface="+mn-lt"/>
            </a:endParaRP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>
                <a:latin typeface="+mn-lt"/>
              </a:rPr>
              <a:t>System Analysis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/>
              <a:t>Result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3200" kern="0" dirty="0" smtClean="0">
                <a:latin typeface="+mn-lt"/>
              </a:rPr>
              <a:t>Future Scope</a:t>
            </a:r>
            <a:endParaRPr lang="en-US" sz="32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828800" y="381000"/>
            <a:ext cx="6248400" cy="914400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en-US" sz="4000" b="1" dirty="0" smtClean="0"/>
              <a:t>Perform Identification:</a:t>
            </a:r>
            <a:endParaRPr lang="en-US" sz="4000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24000" y="1524000"/>
            <a:ext cx="7391400" cy="48768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endParaRPr lang="en-US" sz="2400" kern="0" dirty="0"/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400" kern="0" dirty="0"/>
              <a:t>	</a:t>
            </a:r>
            <a:endParaRPr lang="en-US" sz="2400" kern="0" dirty="0">
              <a:latin typeface="+mn-lt"/>
            </a:endParaRPr>
          </a:p>
        </p:txBody>
      </p:sp>
      <p:pic>
        <p:nvPicPr>
          <p:cNvPr id="4" name="Picture 3" descr="D:\project\self_code_py2\Screenshots\6-CompleteSample-Test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143000"/>
            <a:ext cx="81534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9873" name="Rectangle 1"/>
          <p:cNvSpPr>
            <a:spLocks noChangeArrowheads="1"/>
          </p:cNvSpPr>
          <p:nvPr/>
        </p:nvSpPr>
        <p:spPr bwMode="auto">
          <a:xfrm>
            <a:off x="2286000" y="6096000"/>
            <a:ext cx="490230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Complete test data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Calibri" pitchFamily="34" charset="0"/>
                <a:cs typeface="Times New Roman" pitchFamily="18" charset="0"/>
              </a:rPr>
              <a:t>–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testing: identification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System </a:t>
            </a:r>
            <a:r>
              <a:rPr lang="en-US" sz="4000" b="1" dirty="0" smtClean="0"/>
              <a:t>Analysis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00200" y="1447800"/>
            <a:ext cx="7315200" cy="5105400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r>
              <a:rPr lang="en-US" sz="2400" b="1" dirty="0" smtClean="0"/>
              <a:t>Data </a:t>
            </a:r>
            <a:r>
              <a:rPr lang="en-US" sz="2400" b="1" dirty="0" smtClean="0"/>
              <a:t>Dictionary:</a:t>
            </a:r>
          </a:p>
          <a:p>
            <a:pPr marL="342900" lvl="1" indent="-342900" algn="just">
              <a:spcBef>
                <a:spcPct val="20000"/>
              </a:spcBef>
              <a:defRPr/>
            </a:pPr>
            <a:r>
              <a:rPr lang="en-US" sz="2400" b="1" kern="0" dirty="0" smtClean="0">
                <a:latin typeface="Arial Narrow" pitchFamily="34" charset="0"/>
              </a:rPr>
              <a:t>	</a:t>
            </a:r>
            <a:r>
              <a:rPr lang="en-US" b="1" i="1" dirty="0" smtClean="0"/>
              <a:t> </a:t>
            </a:r>
            <a:r>
              <a:rPr lang="en-US" b="1" i="1" dirty="0" smtClean="0"/>
              <a:t>1. VoxForge:</a:t>
            </a:r>
          </a:p>
          <a:p>
            <a:pPr marL="342900" marR="0" lvl="0" indent="-342900" algn="just" fontAlgn="base">
              <a:spcBef>
                <a:spcPts val="0"/>
              </a:spcBef>
              <a:spcAft>
                <a:spcPts val="750"/>
              </a:spcAft>
              <a:buFont typeface="Wingdings"/>
              <a:buChar char=""/>
            </a:pPr>
            <a:r>
              <a:rPr lang="en-US" sz="1600" b="1" i="1" dirty="0" smtClean="0"/>
              <a:t>	</a:t>
            </a:r>
            <a:r>
              <a:rPr lang="en-US" sz="1600" b="1" i="1" dirty="0" smtClean="0"/>
              <a:t>-&gt;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34 speakers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each accompanied 5 voice samples for training data. And 5 voice samples for testing data. So, total of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340 cleaned and pre-processed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voice sample Data. Each voice sample was around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4 sec.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length. So default value of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nfft = 512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mfcc()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just worked fine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</a:t>
            </a:r>
          </a:p>
          <a:p>
            <a:pPr marL="342900" marR="0" lvl="0" indent="-342900" algn="just" fontAlgn="base">
              <a:spcBef>
                <a:spcPts val="0"/>
              </a:spcBef>
              <a:spcAft>
                <a:spcPts val="750"/>
              </a:spcAft>
            </a:pPr>
            <a:endParaRPr lang="en-US" dirty="0" smtClean="0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pPr marL="342900" indent="-342900" algn="just" fontAlgn="base">
              <a:spcAft>
                <a:spcPts val="750"/>
              </a:spcAft>
            </a:pP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	</a:t>
            </a:r>
            <a:r>
              <a:rPr lang="en-US" b="1" i="1" dirty="0" smtClean="0"/>
              <a:t> </a:t>
            </a:r>
            <a:r>
              <a:rPr lang="en-US" b="1" i="1" dirty="0" smtClean="0"/>
              <a:t>2. Self-Made </a:t>
            </a:r>
            <a:r>
              <a:rPr lang="en-US" b="1" i="1" dirty="0" smtClean="0"/>
              <a:t>Dataset</a:t>
            </a:r>
            <a:r>
              <a:rPr lang="en-US" b="1" i="1" dirty="0" smtClean="0"/>
              <a:t>:</a:t>
            </a:r>
          </a:p>
          <a:p>
            <a:pPr marL="342900" marR="0" lvl="0" indent="-342900" algn="just" fontAlgn="base">
              <a:spcBef>
                <a:spcPts val="0"/>
              </a:spcBef>
              <a:spcAft>
                <a:spcPts val="750"/>
              </a:spcAft>
              <a:buFont typeface="Wingdings"/>
              <a:buChar char=""/>
            </a:pPr>
            <a:r>
              <a:rPr lang="en-US" b="1" i="1" dirty="0" smtClean="0"/>
              <a:t>	</a:t>
            </a:r>
            <a:r>
              <a:rPr lang="en-US" b="1" i="1" dirty="0" smtClean="0"/>
              <a:t>	-&gt;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17 speakers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each accompanied 15 voice samples for training data. And 5 voice samples for testing data. So, total of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340 voice sample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Dataset. Each voice sample was around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30 sec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 to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1 minute 40 sec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length. So, we had to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tune parameters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in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mfcc()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. We adjusted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nfft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 values from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512 to 2000 to 1800 to 1500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, finally.</a:t>
            </a:r>
            <a:endParaRPr lang="en-US" dirty="0" smtClean="0">
              <a:latin typeface="Times New Roman"/>
              <a:ea typeface="Calibri"/>
              <a:cs typeface="Times New Roman"/>
            </a:endParaRPr>
          </a:p>
          <a:p>
            <a:pPr marL="342900" lvl="0" indent="-342900" algn="just" fontAlgn="base">
              <a:spcAft>
                <a:spcPts val="750"/>
              </a:spcAft>
            </a:pPr>
            <a:endParaRPr lang="en-US" dirty="0" smtClean="0"/>
          </a:p>
          <a:p>
            <a:pPr marL="342900" marR="0" lvl="0" indent="-342900" algn="just" fontAlgn="base">
              <a:spcBef>
                <a:spcPts val="0"/>
              </a:spcBef>
              <a:spcAft>
                <a:spcPts val="750"/>
              </a:spcAft>
            </a:pPr>
            <a:endParaRPr lang="en-US" dirty="0" smtClean="0">
              <a:latin typeface="Times New Roman"/>
              <a:ea typeface="Calibri"/>
              <a:cs typeface="Times New Roman"/>
            </a:endParaRPr>
          </a:p>
          <a:p>
            <a:pPr marL="342900" lvl="1" indent="-342900" algn="just">
              <a:spcBef>
                <a:spcPct val="20000"/>
              </a:spcBef>
              <a:defRPr/>
            </a:pPr>
            <a:endParaRPr lang="en-US" sz="1600" dirty="0" smtClean="0"/>
          </a:p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State Transition Diagram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  <p:pic>
        <p:nvPicPr>
          <p:cNvPr id="65538" name="Picture 2" descr="C:\Users\FORREST_GUMP\Pictures\Screenshots\Screenshot (34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62200" y="1905000"/>
            <a:ext cx="6707234" cy="4114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Result: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  <p:sp>
        <p:nvSpPr>
          <p:cNvPr id="66561" name="Rectangle 1"/>
          <p:cNvSpPr>
            <a:spLocks noChangeArrowheads="1"/>
          </p:cNvSpPr>
          <p:nvPr/>
        </p:nvSpPr>
        <p:spPr bwMode="auto">
          <a:xfrm>
            <a:off x="1905000" y="1981200"/>
            <a:ext cx="6858000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&gt; 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speaker identification was successfully conducted with an outstanding result on both of those datasets. The accuracy was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100%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in case of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VoxForge Dataset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; and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95.29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% in case of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self made Dataset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. Thus, MFCC- GMM model gives satisfactory results.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Result: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  <p:pic>
        <p:nvPicPr>
          <p:cNvPr id="5" name="Picture 4" descr="D:\project\self_code_py2\Screenshots\7-Accuracy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1400175"/>
            <a:ext cx="7143750" cy="530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Future Scope: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  <p:sp>
        <p:nvSpPr>
          <p:cNvPr id="66561" name="Rectangle 1"/>
          <p:cNvSpPr>
            <a:spLocks noChangeArrowheads="1"/>
          </p:cNvSpPr>
          <p:nvPr/>
        </p:nvSpPr>
        <p:spPr bwMode="auto">
          <a:xfrm>
            <a:off x="1828800" y="1600201"/>
            <a:ext cx="7086600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My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project can be further extended with a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GUI interface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for ease in user experience. If we talk about its applicability, it has enormous future scope. The procedure followed and outputs from my project would be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helpful for other researchers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. They can find and suggest new methods to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improve accuracy and consistency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of the model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.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endParaRPr lang="en-US" dirty="0" smtClean="0">
              <a:solidFill>
                <a:srgbClr val="000000"/>
              </a:solidFill>
              <a:latin typeface="Times New Roman"/>
              <a:ea typeface="Calibri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This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particular project can be used as a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voice biometric system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to identify and catch criminals. I have a vision of extending this project further by adding Speech Recognition into this project.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Speech Recognition + Speaker Recognition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would serve perfect for my purpose. I would like to make an intelligent system that can start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tapping phone calls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when getting any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vulnerable keywords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, mostly used by terrorists; then the speaker recognition system would </a:t>
            </a:r>
            <a:r>
              <a:rPr lang="en-US" b="1" dirty="0" smtClean="0">
                <a:solidFill>
                  <a:srgbClr val="000000"/>
                </a:solidFill>
                <a:latin typeface="Times New Roman"/>
                <a:ea typeface="Calibri"/>
              </a:rPr>
              <a:t>recognize that terrorist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 or other criminal. This would help a lot in reducing crime and terror attacks in our country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Calibri"/>
              </a:rPr>
              <a:t>.</a:t>
            </a:r>
            <a:endParaRPr lang="en-US" dirty="0" smtClean="0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n-US" dirty="0">
              <a:latin typeface="Times New Roman"/>
              <a:ea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590800" y="381000"/>
            <a:ext cx="65532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000" b="1" dirty="0" smtClean="0"/>
              <a:t>Bibliography/References</a:t>
            </a:r>
            <a:endParaRPr lang="en-US" sz="4000" dirty="0" smtClean="0"/>
          </a:p>
          <a:p>
            <a:pPr>
              <a:defRPr/>
            </a:pP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52600" y="2438400"/>
            <a:ext cx="7170737" cy="2674937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spcBef>
                <a:spcPct val="20000"/>
              </a:spcBef>
              <a:defRPr/>
            </a:pPr>
            <a:endParaRPr lang="en-US" sz="2400" kern="0" dirty="0">
              <a:latin typeface="Arial Narrow" pitchFamily="34" charset="0"/>
            </a:endParaRPr>
          </a:p>
        </p:txBody>
      </p:sp>
      <p:sp>
        <p:nvSpPr>
          <p:cNvPr id="66561" name="Rectangle 1"/>
          <p:cNvSpPr>
            <a:spLocks noChangeArrowheads="1"/>
          </p:cNvSpPr>
          <p:nvPr/>
        </p:nvSpPr>
        <p:spPr bwMode="auto">
          <a:xfrm>
            <a:off x="1905000" y="1981200"/>
            <a:ext cx="6858000" cy="41139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spcAft>
                <a:spcPts val="195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Times New Roman"/>
                <a:ea typeface="Calibri"/>
              </a:rPr>
              <a:t>1.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Dalei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 Wu, Andrew Morris, Jacques Koreman; MLP Internal Representation as Discriminative Features for Improved Speaker Recognition, 2005.</a:t>
            </a:r>
            <a:endParaRPr lang="en-US" sz="1600" dirty="0" smtClean="0">
              <a:latin typeface="Times New Roman"/>
              <a:ea typeface="Times New Roman"/>
            </a:endParaRPr>
          </a:p>
          <a:p>
            <a:pPr algn="just">
              <a:spcAft>
                <a:spcPts val="195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Times New Roman"/>
                <a:ea typeface="Calibri"/>
              </a:rPr>
              <a:t>2. 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  <a:hlinkClick r:id="rId3"/>
              </a:rPr>
              <a:t>Mitchell McLaren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; Advances in deep neural network approaches to speaker recognition, </a:t>
            </a:r>
            <a:r>
              <a:rPr lang="en-US" sz="1600" b="1" spc="10" dirty="0" smtClean="0">
                <a:solidFill>
                  <a:srgbClr val="333333"/>
                </a:solidFill>
                <a:latin typeface="Georgia"/>
                <a:ea typeface="Times New Roman"/>
              </a:rPr>
              <a:t>ICASSP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 – April, 2015.</a:t>
            </a:r>
            <a:endParaRPr lang="en-US" sz="1600" dirty="0" smtClean="0">
              <a:latin typeface="Times New Roman"/>
              <a:ea typeface="Times New Roman"/>
            </a:endParaRPr>
          </a:p>
          <a:p>
            <a:pPr algn="just"/>
            <a:r>
              <a:rPr lang="en-US" sz="16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3.</a:t>
            </a:r>
            <a:r>
              <a:rPr lang="en-US" sz="1600" dirty="0" smtClean="0">
                <a:latin typeface="Oswald"/>
                <a:ea typeface="Calibri"/>
                <a:cs typeface="Oswald"/>
              </a:rPr>
              <a:t> 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  <a:cs typeface="Times New Roman"/>
              </a:rPr>
              <a:t>Getting Started with Audio Data Analysis using Deep 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Calibri"/>
                <a:cs typeface="Times New Roman"/>
              </a:rPr>
              <a:t>Learning (with case study)</a:t>
            </a:r>
            <a:r>
              <a:rPr lang="en-US" sz="1600" b="1" spc="10" dirty="0" smtClean="0">
                <a:solidFill>
                  <a:srgbClr val="333333"/>
                </a:solidFill>
                <a:latin typeface="Georgia"/>
                <a:ea typeface="Calibri"/>
                <a:cs typeface="Times New Roman"/>
              </a:rPr>
              <a:t> - AnalyticsVidhya.com</a:t>
            </a:r>
            <a:endParaRPr lang="en-US" sz="1600" dirty="0" smtClean="0">
              <a:latin typeface="Calibri"/>
              <a:ea typeface="Calibri"/>
              <a:cs typeface="Times New Roman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4.</a:t>
            </a:r>
            <a:r>
              <a:rPr lang="en-US" sz="1600" dirty="0" smtClean="0">
                <a:latin typeface="NimbusRomNo9L-Medi"/>
                <a:ea typeface="Times New Roman"/>
                <a:cs typeface="NimbusRomNo9L-Medi"/>
              </a:rPr>
              <a:t> 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David Moffat, David Ronan, Joshua D. Reiss ;AN EVALUATION OF AUDIO FEATURE EXTRACTION TOOLBOXES; Nov 30 - Dec 3, 2015</a:t>
            </a:r>
            <a:endParaRPr lang="en-US" sz="1600" dirty="0" smtClean="0">
              <a:latin typeface="Times New Roman"/>
              <a:ea typeface="Times New Roman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5.</a:t>
            </a:r>
            <a:r>
              <a:rPr lang="en-US" sz="1600" dirty="0" smtClean="0">
                <a:latin typeface="Oswald"/>
                <a:ea typeface="Times New Roman"/>
                <a:cs typeface="Oswald"/>
              </a:rPr>
              <a:t>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B.Mathieu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,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S.Essid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,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T.Fillon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,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J.Prado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, </a:t>
            </a:r>
            <a:r>
              <a:rPr lang="en-US" sz="1600" spc="10" dirty="0" err="1" smtClean="0">
                <a:solidFill>
                  <a:srgbClr val="333333"/>
                </a:solidFill>
                <a:latin typeface="Georgia"/>
                <a:ea typeface="Times New Roman"/>
              </a:rPr>
              <a:t>G.Richard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; YAAFE, an Easy to Use and Efficient Audio Feature Extraction Software, proceedings of the 11th </a:t>
            </a:r>
            <a:r>
              <a:rPr lang="en-US" sz="1600" b="1" spc="10" dirty="0" smtClean="0">
                <a:solidFill>
                  <a:srgbClr val="333333"/>
                </a:solidFill>
                <a:latin typeface="Georgia"/>
                <a:ea typeface="Times New Roman"/>
              </a:rPr>
              <a:t>ISMIR conference, Utrecht, </a:t>
            </a:r>
            <a:r>
              <a:rPr lang="en-US" sz="1600" spc="10" dirty="0" smtClean="0">
                <a:solidFill>
                  <a:srgbClr val="333333"/>
                </a:solidFill>
                <a:latin typeface="Georgia"/>
                <a:ea typeface="Times New Roman"/>
              </a:rPr>
              <a:t>Netherlands, 2010.</a:t>
            </a:r>
            <a:endParaRPr lang="en-US" sz="1600" dirty="0" smtClean="0">
              <a:latin typeface="Times New Roman"/>
              <a:ea typeface="Times New Roman"/>
            </a:endParaRPr>
          </a:p>
          <a:p>
            <a:pPr marL="0" marR="0" lvl="0" indent="0" algn="just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83827093505fd33325e37437b81613a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shade val="30000"/>
                  <a:satMod val="115000"/>
                  <a:alpha val="26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0"/>
          </a:gradFill>
          <a:effectLst>
            <a:outerShdw blurRad="50800" dist="50800" dir="5400000" sx="99000" sy="99000" algn="ctr" rotWithShape="0">
              <a:srgbClr val="000000">
                <a:alpha val="95000"/>
              </a:srgbClr>
            </a:outerShdw>
          </a:effectLst>
          <a:scene3d>
            <a:camera prst="orthographicFront"/>
            <a:lightRig rig="threePt" dir="t"/>
          </a:scene3d>
          <a:sp3d>
            <a:bevelT w="139700" h="139700" prst="divot"/>
          </a:sp3d>
        </p:spPr>
      </p:pic>
      <p:sp>
        <p:nvSpPr>
          <p:cNvPr id="8195" name="Text Box 3"/>
          <p:cNvSpPr txBox="1">
            <a:spLocks noChangeArrowheads="1"/>
          </p:cNvSpPr>
          <p:nvPr/>
        </p:nvSpPr>
        <p:spPr bwMode="auto">
          <a:xfrm>
            <a:off x="1295400" y="2133600"/>
            <a:ext cx="57626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6000" b="1" i="1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ea typeface="Microsoft YaHei" pitchFamily="34" charset="-122"/>
              </a:rPr>
              <a:t>Thank You</a:t>
            </a:r>
            <a:endParaRPr lang="zh-CN" altLang="en-US" dirty="0">
              <a:solidFill>
                <a:schemeClr val="accent1">
                  <a:lumMod val="50000"/>
                </a:schemeClr>
              </a:solidFill>
              <a:latin typeface="Arial" pitchFamily="34" charset="0"/>
            </a:endParaRPr>
          </a:p>
        </p:txBody>
      </p:sp>
      <p:sp>
        <p:nvSpPr>
          <p:cNvPr id="27652" name="Text Box 9"/>
          <p:cNvSpPr txBox="1">
            <a:spLocks noChangeArrowheads="1"/>
          </p:cNvSpPr>
          <p:nvPr/>
        </p:nvSpPr>
        <p:spPr bwMode="auto">
          <a:xfrm>
            <a:off x="7361238" y="6102350"/>
            <a:ext cx="1263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7653" name="Text Box 10"/>
          <p:cNvSpPr txBox="1">
            <a:spLocks noChangeArrowheads="1"/>
          </p:cNvSpPr>
          <p:nvPr/>
        </p:nvSpPr>
        <p:spPr bwMode="auto">
          <a:xfrm>
            <a:off x="6191250" y="6172200"/>
            <a:ext cx="1828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pic>
        <p:nvPicPr>
          <p:cNvPr id="2765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19800" y="2376488"/>
            <a:ext cx="2895600" cy="4481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7" name="Diagram 6"/>
          <p:cNvGraphicFramePr/>
          <p:nvPr/>
        </p:nvGraphicFramePr>
        <p:xfrm>
          <a:off x="5791200" y="304800"/>
          <a:ext cx="3352800" cy="168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8" name="Diagram 7"/>
          <p:cNvGraphicFramePr/>
          <p:nvPr/>
        </p:nvGraphicFramePr>
        <p:xfrm>
          <a:off x="228600" y="228600"/>
          <a:ext cx="3352800" cy="168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/>
          <p:cNvGraphicFramePr/>
          <p:nvPr/>
        </p:nvGraphicFramePr>
        <p:xfrm>
          <a:off x="3276600" y="304800"/>
          <a:ext cx="2971800" cy="1609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971800" y="457200"/>
            <a:ext cx="6396038" cy="6096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Introduction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447801" y="1554163"/>
            <a:ext cx="7696200" cy="46482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sz="2000" kern="0" dirty="0">
              <a:latin typeface="+mn-lt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371600" y="1524000"/>
            <a:ext cx="7620000" cy="5334000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2800" b="1" dirty="0" smtClean="0"/>
              <a:t>Speaker Recognition: </a:t>
            </a:r>
            <a:r>
              <a:rPr lang="en-US" sz="2000" dirty="0" smtClean="0"/>
              <a:t>The speaker recognition task can be performed in two ways: Text Dependant (Speaker Verification) or Text Independent (Speaker Identification</a:t>
            </a:r>
            <a:r>
              <a:rPr lang="en-US" sz="2000" dirty="0" smtClean="0"/>
              <a:t>).</a:t>
            </a:r>
          </a:p>
          <a:p>
            <a:pPr marL="800100" lvl="1" indent="-342900" algn="just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1600" b="1" dirty="0" smtClean="0"/>
              <a:t>Speaker Verification: </a:t>
            </a:r>
            <a:r>
              <a:rPr lang="en-US" sz="1600" dirty="0" smtClean="0"/>
              <a:t>To perform speaker verification, one must use the same data for training and testing purpose. Viz. train data and test data are same. It is basically </a:t>
            </a:r>
            <a:r>
              <a:rPr lang="en-US" sz="1600" b="1" dirty="0" smtClean="0"/>
              <a:t>1: 1</a:t>
            </a:r>
            <a:r>
              <a:rPr lang="en-US" sz="1600" dirty="0" smtClean="0"/>
              <a:t> recognition system; in which identity of 1 speaker is matched and verified with the claimed identity of 1 speaker in audio </a:t>
            </a:r>
            <a:r>
              <a:rPr lang="en-US" sz="1600" dirty="0" smtClean="0"/>
              <a:t>sample.</a:t>
            </a:r>
          </a:p>
          <a:p>
            <a:pPr marL="800100" lvl="1" indent="-342900" algn="just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en-US" sz="1600" b="1" dirty="0" smtClean="0"/>
              <a:t>Speaker Identification: </a:t>
            </a:r>
            <a:r>
              <a:rPr lang="en-US" sz="1600" dirty="0" smtClean="0"/>
              <a:t>To perform speaker identification, different train and test data is used. It is basically </a:t>
            </a:r>
            <a:r>
              <a:rPr lang="en-US" sz="1600" b="1" dirty="0" smtClean="0"/>
              <a:t>1: N </a:t>
            </a:r>
            <a:r>
              <a:rPr lang="en-US" sz="1600" dirty="0" smtClean="0"/>
              <a:t>recognition system; in which identity of 1 speaker is matched with N speaker’s voice samples stored in the training model.</a:t>
            </a:r>
            <a:endParaRPr lang="en-US" sz="16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 txBox="1">
            <a:spLocks noChangeArrowheads="1"/>
          </p:cNvSpPr>
          <p:nvPr/>
        </p:nvSpPr>
        <p:spPr>
          <a:xfrm>
            <a:off x="2819400" y="381000"/>
            <a:ext cx="7659688" cy="912813"/>
          </a:xfrm>
          <a:prstGeom prst="rect">
            <a:avLst/>
          </a:prstGeom>
        </p:spPr>
        <p:txBody>
          <a:bodyPr lIns="0" tIns="0" rIns="0" bIns="0"/>
          <a:lstStyle/>
          <a:p>
            <a:pPr eaLnBrk="1" hangingPunct="1">
              <a:lnSpc>
                <a:spcPct val="95000"/>
              </a:lnSpc>
              <a:defRPr/>
            </a:pPr>
            <a:r>
              <a:rPr lang="en-US" sz="4000" b="1" kern="0" dirty="0" smtClean="0">
                <a:solidFill>
                  <a:srgbClr val="333333"/>
                </a:solidFill>
                <a:ea typeface="+mj-ea"/>
                <a:cs typeface="+mj-cs"/>
              </a:rPr>
              <a:t>Speaker Recognition</a:t>
            </a:r>
            <a:endParaRPr lang="en-US" sz="4300" b="1" kern="0" dirty="0">
              <a:solidFill>
                <a:srgbClr val="333333"/>
              </a:solidFill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4313" y="1371600"/>
            <a:ext cx="7659687" cy="5486400"/>
          </a:xfrm>
          <a:prstGeom prst="rect">
            <a:avLst/>
          </a:prstGeom>
        </p:spPr>
        <p:txBody>
          <a:bodyPr lIns="0" tIns="0" rIns="0" bIns="0"/>
          <a:lstStyle/>
          <a:p>
            <a:pPr marL="342900" indent="-342900" eaLnBrk="1" hangingPunct="1">
              <a:lnSpc>
                <a:spcPct val="95000"/>
              </a:lnSpc>
              <a:buClr>
                <a:srgbClr val="333333"/>
              </a:buClr>
              <a:buFontTx/>
              <a:buChar char="•"/>
              <a:defRPr/>
            </a:pPr>
            <a:endParaRPr lang="en-US" sz="2700" kern="0" dirty="0">
              <a:solidFill>
                <a:srgbClr val="333333"/>
              </a:solidFill>
            </a:endParaRPr>
          </a:p>
        </p:txBody>
      </p:sp>
      <p:pic>
        <p:nvPicPr>
          <p:cNvPr id="6" name="Picture 5" descr="Image result for speaker identification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57350" y="1524000"/>
            <a:ext cx="7486650" cy="413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743200" y="381000"/>
            <a:ext cx="56388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peaker Verification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905000" y="1600200"/>
            <a:ext cx="7239000" cy="4535488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SzPct val="75000"/>
              <a:buFont typeface="Wingdings" pitchFamily="2" charset="2"/>
              <a:buChar char="§"/>
              <a:defRPr/>
            </a:pPr>
            <a:endParaRPr lang="en-US" sz="2400" kern="0" dirty="0">
              <a:latin typeface="+mn-lt"/>
            </a:endParaRPr>
          </a:p>
        </p:txBody>
      </p:sp>
      <p:pic>
        <p:nvPicPr>
          <p:cNvPr id="4" name="Picture 3" descr="Image result for speaker recognition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05000" y="1828800"/>
            <a:ext cx="6993255" cy="4220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752600" y="4114800"/>
            <a:ext cx="7391400" cy="234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/>
            </a:pPr>
            <a:endParaRPr lang="en-US" sz="2000" kern="0" dirty="0">
              <a:latin typeface="+mn-lt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2667000" y="457200"/>
            <a:ext cx="7877175" cy="6858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Speaker Identification</a:t>
            </a:r>
            <a:r>
              <a:rPr lang="en-US" sz="4000" b="1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4000" b="1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6" name="Picture 25" descr="Image result for speaker identification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1905000"/>
            <a:ext cx="7219949" cy="4186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819400" y="304800"/>
            <a:ext cx="4191000" cy="8382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Technology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981200" y="1447800"/>
            <a:ext cx="7010400" cy="5105400"/>
          </a:xfrm>
          <a:prstGeom prst="rect">
            <a:avLst/>
          </a:prstGeom>
        </p:spPr>
        <p:txBody>
          <a:bodyPr/>
          <a:lstStyle/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kern="0" dirty="0" smtClean="0">
                <a:solidFill>
                  <a:srgbClr val="00B050"/>
                </a:solidFill>
                <a:latin typeface="+mn-lt"/>
              </a:rPr>
              <a:t>Language: </a:t>
            </a:r>
            <a:r>
              <a:rPr lang="en-US" sz="2000" kern="0" dirty="0" smtClean="0">
                <a:latin typeface="+mn-lt"/>
              </a:rPr>
              <a:t>python 2.7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kern="0" dirty="0" smtClean="0">
                <a:solidFill>
                  <a:srgbClr val="00B050"/>
                </a:solidFill>
              </a:rPr>
              <a:t>Library: </a:t>
            </a:r>
            <a:r>
              <a:rPr lang="en-US" sz="2000" kern="0" dirty="0" smtClean="0"/>
              <a:t>python_speech_features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kern="0" dirty="0" smtClean="0">
                <a:solidFill>
                  <a:srgbClr val="00B050"/>
                </a:solidFill>
              </a:rPr>
              <a:t>Features: </a:t>
            </a:r>
            <a:r>
              <a:rPr lang="en-US" sz="2000" kern="0" dirty="0" smtClean="0">
                <a:latin typeface="+mn-lt"/>
              </a:rPr>
              <a:t>MFCC + Delta-MFCC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000" kern="0" dirty="0" smtClean="0">
                <a:solidFill>
                  <a:srgbClr val="00B050"/>
                </a:solidFill>
              </a:rPr>
              <a:t>Model training: </a:t>
            </a:r>
            <a:r>
              <a:rPr lang="en-US" sz="2000" kern="0" dirty="0" smtClean="0"/>
              <a:t>GMM</a:t>
            </a: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000" kern="0" dirty="0" smtClean="0">
                <a:latin typeface="+mn-lt"/>
              </a:rPr>
              <a:t>-&gt; </a:t>
            </a:r>
            <a:r>
              <a:rPr lang="en-US" sz="1600" dirty="0" smtClean="0"/>
              <a:t>Speaker recognition is a “</a:t>
            </a:r>
            <a:r>
              <a:rPr lang="en-US" sz="1600" b="1" dirty="0" smtClean="0">
                <a:hlinkClick r:id="rId3" tooltip="Pattern recognition"/>
              </a:rPr>
              <a:t>pattern recognition</a:t>
            </a:r>
            <a:r>
              <a:rPr lang="en-US" sz="1600" dirty="0" smtClean="0"/>
              <a:t>” </a:t>
            </a:r>
            <a:r>
              <a:rPr lang="en-US" sz="1600" dirty="0" smtClean="0"/>
              <a:t>problem.</a:t>
            </a: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1600" kern="0" dirty="0" smtClean="0">
                <a:latin typeface="+mn-lt"/>
              </a:rPr>
              <a:t>-&gt; </a:t>
            </a:r>
            <a:r>
              <a:rPr lang="en-US" sz="1600" dirty="0" smtClean="0"/>
              <a:t>Spectral features are predominantly used in representing speaker characteristics</a:t>
            </a:r>
            <a:r>
              <a:rPr lang="en-US" sz="1600" dirty="0" smtClean="0"/>
              <a:t>. ( Cepstral is invert of Spectral)</a:t>
            </a:r>
          </a:p>
          <a:p>
            <a:pPr marL="342900" indent="-342900" algn="just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1600" kern="0" dirty="0" smtClean="0">
                <a:latin typeface="+mn-lt"/>
              </a:rPr>
              <a:t>-&gt; </a:t>
            </a:r>
            <a:r>
              <a:rPr lang="en-US" sz="1600" dirty="0" smtClean="0"/>
              <a:t>The various technologies used to process and store voice prints include </a:t>
            </a:r>
            <a:r>
              <a:rPr lang="en-US" sz="1600" i="1" dirty="0" smtClean="0">
                <a:hlinkClick r:id="rId4" tooltip="Frequency estimation"/>
              </a:rPr>
              <a:t>frequency estimation</a:t>
            </a:r>
            <a:r>
              <a:rPr lang="en-US" sz="1600" i="1" dirty="0" smtClean="0"/>
              <a:t>, </a:t>
            </a:r>
            <a:r>
              <a:rPr lang="en-US" sz="1600" i="1" dirty="0" smtClean="0">
                <a:hlinkClick r:id="rId5" tooltip="Hidden Markov model"/>
              </a:rPr>
              <a:t>hidden Markov models</a:t>
            </a:r>
            <a:r>
              <a:rPr lang="en-US" sz="1600" i="1" dirty="0" smtClean="0"/>
              <a:t> (HMM), </a:t>
            </a:r>
            <a:r>
              <a:rPr lang="en-US" sz="1600" i="1" dirty="0" smtClean="0">
                <a:hlinkClick r:id="rId6" tooltip="Gaussian mixture model"/>
              </a:rPr>
              <a:t>Gaussian mixture models</a:t>
            </a:r>
            <a:r>
              <a:rPr lang="en-US" sz="1600" i="1" dirty="0" smtClean="0"/>
              <a:t> (GMM), </a:t>
            </a:r>
            <a:r>
              <a:rPr lang="en-US" sz="1600" i="1" dirty="0" smtClean="0">
                <a:hlinkClick r:id="rId7" tooltip="Pattern matching"/>
              </a:rPr>
              <a:t>pattern matching</a:t>
            </a:r>
            <a:r>
              <a:rPr lang="en-US" sz="1600" i="1" dirty="0" smtClean="0"/>
              <a:t> algorithms, </a:t>
            </a:r>
            <a:r>
              <a:rPr lang="en-US" sz="1600" i="1" dirty="0" smtClean="0">
                <a:hlinkClick r:id="rId8" tooltip="Neural networks"/>
              </a:rPr>
              <a:t>neural networks</a:t>
            </a:r>
            <a:r>
              <a:rPr lang="en-US" sz="1600" i="1" dirty="0" smtClean="0"/>
              <a:t> (ANN or MLP), </a:t>
            </a:r>
            <a:r>
              <a:rPr lang="en-US" sz="1600" i="1" dirty="0" smtClean="0">
                <a:hlinkClick r:id="rId9" tooltip="Matrix representation"/>
              </a:rPr>
              <a:t>matrix representation</a:t>
            </a:r>
            <a:r>
              <a:rPr lang="en-US" sz="1600" i="1" dirty="0" smtClean="0"/>
              <a:t>, </a:t>
            </a:r>
            <a:r>
              <a:rPr lang="en-US" sz="1600" i="1" dirty="0" smtClean="0"/>
              <a:t> </a:t>
            </a:r>
            <a:r>
              <a:rPr lang="en-US" sz="1600" dirty="0" smtClean="0"/>
              <a:t>and </a:t>
            </a:r>
            <a:r>
              <a:rPr lang="en-US" sz="1600" i="1" dirty="0" smtClean="0">
                <a:hlinkClick r:id="rId10" tooltip="Decision tree learning"/>
              </a:rPr>
              <a:t>decision trees</a:t>
            </a:r>
            <a:r>
              <a:rPr lang="en-US" sz="1600" dirty="0" smtClean="0"/>
              <a:t>. </a:t>
            </a:r>
            <a:endParaRPr lang="en-US" sz="16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2819400" y="0"/>
            <a:ext cx="7793038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000" b="1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Concept behind Audio Analysis</a:t>
            </a:r>
            <a:endParaRPr lang="en-US" sz="4000" b="1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905000" y="1524000"/>
            <a:ext cx="7086600" cy="53340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no two persons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in the world have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exactly the same voices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Our vocal cords can be in any of about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170 different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positions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The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pitch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of voice depends upon the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length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of the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vocal cords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Each voice has a certain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range of frequencies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. It is this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range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that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determines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 the kind of voice a person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has.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The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movement of the tongue against the palate, the shaping of the lips and arrangement of teeth also bring about changes in the voice.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Since the structures and movements of all these organs are different in different persons, the </a:t>
            </a:r>
            <a:r>
              <a:rPr lang="en-US" sz="2400" b="1" dirty="0" smtClean="0">
                <a:solidFill>
                  <a:srgbClr val="000000"/>
                </a:solidFill>
                <a:latin typeface="Calibri"/>
                <a:ea typeface="Calibri"/>
                <a:cs typeface="Times New Roman"/>
              </a:rPr>
              <a:t>voices of no two persons in the world can be identical.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US" sz="2400" dirty="0" smtClean="0">
              <a:solidFill>
                <a:srgbClr val="000000"/>
              </a:solidFill>
              <a:latin typeface="Calibri"/>
              <a:ea typeface="Calibri"/>
              <a:cs typeface="Times New Roman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US" sz="2400" kern="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halk design template">
  <a:themeElements>
    <a:clrScheme name="1_Chalk design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halk design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1_Chalk desig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halk design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halk design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halk design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halk design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halk design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halk design template 1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默认设计模板_2">
  <a:themeElements>
    <a:clrScheme name="默认设计模板_2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_2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默认设计模板_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</TotalTime>
  <Words>1275</Words>
  <Application>Microsoft Office PowerPoint</Application>
  <PresentationFormat>On-screen Show (4:3)</PresentationFormat>
  <Paragraphs>195</Paragraphs>
  <Slides>37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Office Theme</vt:lpstr>
      <vt:lpstr>1_Chalk design template</vt:lpstr>
      <vt:lpstr>默认设计模板_2</vt:lpstr>
      <vt:lpstr>  Minor Project</vt:lpstr>
      <vt:lpstr>Speaker- Identification over Call Records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Data Base Management System</dc:title>
  <dc:creator>FORREST_GUMP</dc:creator>
  <cp:lastModifiedBy>FORREST_GUMP</cp:lastModifiedBy>
  <cp:revision>42</cp:revision>
  <dcterms:created xsi:type="dcterms:W3CDTF">2006-08-16T00:00:00Z</dcterms:created>
  <dcterms:modified xsi:type="dcterms:W3CDTF">2018-05-04T06:44:53Z</dcterms:modified>
</cp:coreProperties>
</file>

<file path=docProps/thumbnail.jpeg>
</file>